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93" r:id="rId3"/>
    <p:sldId id="294" r:id="rId4"/>
    <p:sldId id="286" r:id="rId5"/>
    <p:sldId id="279" r:id="rId6"/>
    <p:sldId id="280" r:id="rId7"/>
    <p:sldId id="296" r:id="rId8"/>
    <p:sldId id="295" r:id="rId9"/>
    <p:sldId id="281" r:id="rId10"/>
    <p:sldId id="283" r:id="rId11"/>
    <p:sldId id="287" r:id="rId12"/>
    <p:sldId id="289" r:id="rId13"/>
    <p:sldId id="297" r:id="rId14"/>
    <p:sldId id="298" r:id="rId15"/>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00"/>
    <a:srgbClr val="CCECFF"/>
    <a:srgbClr val="FFCCFF"/>
    <a:srgbClr val="CCCCFF"/>
    <a:srgbClr val="B92D14"/>
    <a:srgbClr val="35759D"/>
    <a:srgbClr val="35B19D"/>
    <a:srgbClr val="FFFF00"/>
    <a:srgbClr val="B3D3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309" autoAdjust="0"/>
    <p:restoredTop sz="95596" autoAdjust="0"/>
  </p:normalViewPr>
  <p:slideViewPr>
    <p:cSldViewPr>
      <p:cViewPr varScale="1">
        <p:scale>
          <a:sx n="66" d="100"/>
          <a:sy n="66" d="100"/>
        </p:scale>
        <p:origin x="-1296" y="-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8C158B-1CA2-468B-B013-A100A4251175}" type="datetimeFigureOut">
              <a:rPr lang="id-ID" smtClean="0"/>
              <a:pPr/>
              <a:t>19/11/2013</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A4167F-6329-481A-B4F6-81A35894F807}" type="slidenum">
              <a:rPr lang="id-ID" smtClean="0"/>
              <a:pPr/>
              <a:t>‹#›</a:t>
            </a:fld>
            <a:endParaRPr lang="id-ID"/>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B168B11-5F86-4166-BACF-AEC2FC1DA50C}"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6DF506-0FED-4879-9FD0-52A714DC15FB}"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6237BB-6D42-40A0-8FD9-E8204BCAB482}" type="slidenum">
              <a:rPr lang="en-US"/>
              <a:pPr/>
              <a:t>10</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6237BB-6D42-40A0-8FD9-E8204BCAB482}" type="slidenum">
              <a:rPr lang="en-US"/>
              <a:pPr/>
              <a:t>11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6237BB-6D42-40A0-8FD9-E8204BCAB482}" type="slidenum">
              <a:rPr lang="en-US"/>
              <a:pPr/>
              <a:t>12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6237BB-6D42-40A0-8FD9-E8204BCAB482}" type="slidenum">
              <a:rPr lang="en-US"/>
              <a:pPr/>
              <a:t>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6237BB-6D42-40A0-8FD9-E8204BCAB482}" type="slidenum">
              <a:rPr lang="en-US"/>
              <a:pPr/>
              <a:t>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6237BB-6D42-40A0-8FD9-E8204BCAB482}" type="slidenum">
              <a:rPr lang="en-US"/>
              <a:pPr/>
              <a:t>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6237BB-6D42-40A0-8FD9-E8204BCAB482}" type="slidenum">
              <a:rPr lang="en-US"/>
              <a:pPr/>
              <a:t>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6237BB-6D42-40A0-8FD9-E8204BCAB482}" type="slidenum">
              <a:rPr lang="en-US"/>
              <a:pPr/>
              <a:t>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6237BB-6D42-40A0-8FD9-E8204BCAB482}" type="slidenum">
              <a:rPr lang="en-US"/>
              <a:pPr/>
              <a:t>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6237BB-6D42-40A0-8FD9-E8204BCAB482}" type="slidenum">
              <a:rPr lang="en-US"/>
              <a:pPr/>
              <a:t>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6237BB-6D42-40A0-8FD9-E8204BCAB482}" type="slidenum">
              <a:rPr lang="en-US"/>
              <a:pPr/>
              <a:t>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5105400"/>
            <a:ext cx="7772400" cy="704850"/>
          </a:xfrm>
        </p:spPr>
        <p:txBody>
          <a:bodyPr/>
          <a:lstStyle>
            <a:lvl1pPr>
              <a:defRPr sz="3600">
                <a:solidFill>
                  <a:schemeClr val="bg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28600" y="5791200"/>
            <a:ext cx="7772400" cy="685800"/>
          </a:xfrm>
        </p:spPr>
        <p:txBody>
          <a:bodyPr/>
          <a:lstStyle>
            <a:lvl1pPr marL="0" indent="0">
              <a:buFontTx/>
              <a:buNone/>
              <a:defRPr sz="2400">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676400"/>
            <a:ext cx="1828800" cy="502920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990600" y="1676400"/>
            <a:ext cx="53340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990600" y="24384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724400" y="24384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676400"/>
            <a:ext cx="731520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90600" y="2438400"/>
            <a:ext cx="73152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eaLnBrk="1" fontAlgn="base" hangingPunct="1">
        <a:spcBef>
          <a:spcPct val="0"/>
        </a:spcBef>
        <a:spcAft>
          <a:spcPct val="0"/>
        </a:spcAft>
        <a:defRPr sz="4400">
          <a:solidFill>
            <a:schemeClr val="accent2"/>
          </a:solidFill>
          <a:latin typeface="+mj-lt"/>
          <a:ea typeface="+mj-ea"/>
          <a:cs typeface="+mj-cs"/>
        </a:defRPr>
      </a:lvl1pPr>
      <a:lvl2pPr algn="l" rtl="0" eaLnBrk="1" fontAlgn="base" hangingPunct="1">
        <a:spcBef>
          <a:spcPct val="0"/>
        </a:spcBef>
        <a:spcAft>
          <a:spcPct val="0"/>
        </a:spcAft>
        <a:defRPr sz="4400">
          <a:solidFill>
            <a:schemeClr val="accent2"/>
          </a:solidFill>
          <a:latin typeface="Microsoft Sans Serif" pitchFamily="34" charset="0"/>
        </a:defRPr>
      </a:lvl2pPr>
      <a:lvl3pPr algn="l" rtl="0" eaLnBrk="1" fontAlgn="base" hangingPunct="1">
        <a:spcBef>
          <a:spcPct val="0"/>
        </a:spcBef>
        <a:spcAft>
          <a:spcPct val="0"/>
        </a:spcAft>
        <a:defRPr sz="4400">
          <a:solidFill>
            <a:schemeClr val="accent2"/>
          </a:solidFill>
          <a:latin typeface="Microsoft Sans Serif" pitchFamily="34" charset="0"/>
        </a:defRPr>
      </a:lvl3pPr>
      <a:lvl4pPr algn="l" rtl="0" eaLnBrk="1" fontAlgn="base" hangingPunct="1">
        <a:spcBef>
          <a:spcPct val="0"/>
        </a:spcBef>
        <a:spcAft>
          <a:spcPct val="0"/>
        </a:spcAft>
        <a:defRPr sz="4400">
          <a:solidFill>
            <a:schemeClr val="accent2"/>
          </a:solidFill>
          <a:latin typeface="Microsoft Sans Serif" pitchFamily="34" charset="0"/>
        </a:defRPr>
      </a:lvl4pPr>
      <a:lvl5pPr algn="l" rtl="0" eaLnBrk="1" fontAlgn="base" hangingPunct="1">
        <a:spcBef>
          <a:spcPct val="0"/>
        </a:spcBef>
        <a:spcAft>
          <a:spcPct val="0"/>
        </a:spcAft>
        <a:defRPr sz="4400">
          <a:solidFill>
            <a:schemeClr val="accent2"/>
          </a:solidFill>
          <a:latin typeface="Microsoft Sans Serif" pitchFamily="34" charset="0"/>
        </a:defRPr>
      </a:lvl5pPr>
      <a:lvl6pPr marL="457200" algn="l" rtl="0" eaLnBrk="1" fontAlgn="base" hangingPunct="1">
        <a:spcBef>
          <a:spcPct val="0"/>
        </a:spcBef>
        <a:spcAft>
          <a:spcPct val="0"/>
        </a:spcAft>
        <a:defRPr sz="4400">
          <a:solidFill>
            <a:schemeClr val="accent2"/>
          </a:solidFill>
          <a:latin typeface="Microsoft Sans Serif" pitchFamily="34" charset="0"/>
        </a:defRPr>
      </a:lvl6pPr>
      <a:lvl7pPr marL="914400" algn="l" rtl="0" eaLnBrk="1" fontAlgn="base" hangingPunct="1">
        <a:spcBef>
          <a:spcPct val="0"/>
        </a:spcBef>
        <a:spcAft>
          <a:spcPct val="0"/>
        </a:spcAft>
        <a:defRPr sz="4400">
          <a:solidFill>
            <a:schemeClr val="accent2"/>
          </a:solidFill>
          <a:latin typeface="Microsoft Sans Serif" pitchFamily="34" charset="0"/>
        </a:defRPr>
      </a:lvl7pPr>
      <a:lvl8pPr marL="1371600" algn="l" rtl="0" eaLnBrk="1" fontAlgn="base" hangingPunct="1">
        <a:spcBef>
          <a:spcPct val="0"/>
        </a:spcBef>
        <a:spcAft>
          <a:spcPct val="0"/>
        </a:spcAft>
        <a:defRPr sz="4400">
          <a:solidFill>
            <a:schemeClr val="accent2"/>
          </a:solidFill>
          <a:latin typeface="Microsoft Sans Serif" pitchFamily="34" charset="0"/>
        </a:defRPr>
      </a:lvl8pPr>
      <a:lvl9pPr marL="1828800" algn="l" rtl="0" eaLnBrk="1" fontAlgn="base" hangingPunct="1">
        <a:spcBef>
          <a:spcPct val="0"/>
        </a:spcBef>
        <a:spcAft>
          <a:spcPct val="0"/>
        </a:spcAft>
        <a:defRPr sz="4400">
          <a:solidFill>
            <a:schemeClr val="accent2"/>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4282" y="4500570"/>
            <a:ext cx="5143536" cy="1012816"/>
          </a:xfrm>
          <a:solidFill>
            <a:srgbClr val="002060"/>
          </a:solidFill>
        </p:spPr>
        <p:txBody>
          <a:bodyPr/>
          <a:lstStyle/>
          <a:p>
            <a:r>
              <a:rPr lang="id-ID" sz="3200" b="1" dirty="0" smtClean="0"/>
              <a:t>MK PENILAIAN EKONOMI KERUSAKAN SDAL</a:t>
            </a:r>
            <a:endParaRPr lang="en-US" sz="3200" b="1" dirty="0"/>
          </a:p>
        </p:txBody>
      </p:sp>
      <p:sp>
        <p:nvSpPr>
          <p:cNvPr id="2051" name="Rectangle 3"/>
          <p:cNvSpPr>
            <a:spLocks noGrp="1" noChangeArrowheads="1"/>
          </p:cNvSpPr>
          <p:nvPr>
            <p:ph type="subTitle" idx="1"/>
          </p:nvPr>
        </p:nvSpPr>
        <p:spPr>
          <a:xfrm>
            <a:off x="214282" y="5500702"/>
            <a:ext cx="5143536" cy="785818"/>
          </a:xfrm>
          <a:solidFill>
            <a:srgbClr val="FF0000"/>
          </a:solidFill>
        </p:spPr>
        <p:txBody>
          <a:bodyPr/>
          <a:lstStyle/>
          <a:p>
            <a:r>
              <a:rPr lang="id-ID" sz="2000" b="1" dirty="0" smtClean="0"/>
              <a:t>PERTEMUAN </a:t>
            </a:r>
            <a:r>
              <a:rPr lang="en-US" sz="2000" b="1" dirty="0" smtClean="0"/>
              <a:t>9</a:t>
            </a:r>
            <a:endParaRPr lang="id-ID" sz="2000" b="1" dirty="0" smtClean="0"/>
          </a:p>
          <a:p>
            <a:r>
              <a:rPr lang="id-ID" sz="2000" b="1" dirty="0" smtClean="0"/>
              <a:t>201</a:t>
            </a:r>
            <a:r>
              <a:rPr lang="en-US" sz="2000" b="1" dirty="0" smtClean="0"/>
              <a:t>3</a:t>
            </a:r>
            <a:r>
              <a:rPr lang="id-ID" sz="2000" b="1" dirty="0" smtClean="0"/>
              <a:t>/201</a:t>
            </a:r>
            <a:r>
              <a:rPr lang="en-US" sz="2000" b="1" smtClean="0"/>
              <a:t>4</a:t>
            </a:r>
            <a:endParaRPr lang="en-U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85918" y="0"/>
            <a:ext cx="6934200" cy="715963"/>
          </a:xfrm>
        </p:spPr>
        <p:txBody>
          <a:bodyPr/>
          <a:lstStyle/>
          <a:p>
            <a:r>
              <a:rPr lang="id-ID" sz="4000" dirty="0" smtClean="0"/>
              <a:t>Present Value (1)</a:t>
            </a:r>
            <a:endParaRPr lang="en-US" sz="4000" dirty="0"/>
          </a:p>
        </p:txBody>
      </p:sp>
      <p:sp>
        <p:nvSpPr>
          <p:cNvPr id="60419" name="Rectangle 3"/>
          <p:cNvSpPr>
            <a:spLocks noGrp="1" noChangeArrowheads="1"/>
          </p:cNvSpPr>
          <p:nvPr>
            <p:ph type="body" idx="1"/>
          </p:nvPr>
        </p:nvSpPr>
        <p:spPr>
          <a:xfrm>
            <a:off x="1857356" y="857232"/>
            <a:ext cx="7286644" cy="6000768"/>
          </a:xfrm>
        </p:spPr>
        <p:txBody>
          <a:bodyPr/>
          <a:lstStyle/>
          <a:p>
            <a:pPr>
              <a:lnSpc>
                <a:spcPct val="80000"/>
              </a:lnSpc>
            </a:pPr>
            <a:r>
              <a:rPr lang="id-ID" sz="2200" dirty="0" smtClean="0">
                <a:solidFill>
                  <a:srgbClr val="000000"/>
                </a:solidFill>
              </a:rPr>
              <a:t>Present value </a:t>
            </a:r>
            <a:r>
              <a:rPr lang="id-ID" sz="2200" dirty="0" smtClean="0">
                <a:solidFill>
                  <a:srgbClr val="000000"/>
                </a:solidFill>
                <a:sym typeface="Wingdings" pitchFamily="2" charset="2"/>
              </a:rPr>
              <a:t> </a:t>
            </a:r>
            <a:r>
              <a:rPr lang="id-ID" sz="2200" dirty="0" smtClean="0">
                <a:solidFill>
                  <a:srgbClr val="000000"/>
                </a:solidFill>
              </a:rPr>
              <a:t>nilai sekarang dari aliran pembayaran, penerimaan, atau biaya yang terjadi dari waktu ke waktu, sebagai diskon melalui penggunaan tingkat suku bunga.</a:t>
            </a:r>
          </a:p>
          <a:p>
            <a:pPr>
              <a:lnSpc>
                <a:spcPct val="80000"/>
              </a:lnSpc>
            </a:pPr>
            <a:r>
              <a:rPr lang="id-ID" sz="2200" dirty="0" smtClean="0">
                <a:solidFill>
                  <a:srgbClr val="000000"/>
                </a:solidFill>
              </a:rPr>
              <a:t>Secara matematis, nilai sekarang dari manfaat masa depan atau biaya dihitung berdasarkan persamaan (1) berikut ini:</a:t>
            </a:r>
          </a:p>
          <a:p>
            <a:pPr>
              <a:lnSpc>
                <a:spcPct val="80000"/>
              </a:lnSpc>
            </a:pPr>
            <a:endParaRPr lang="id-ID" sz="2000" dirty="0" smtClean="0">
              <a:solidFill>
                <a:srgbClr val="000000"/>
              </a:solidFill>
            </a:endParaRPr>
          </a:p>
          <a:p>
            <a:pPr>
              <a:lnSpc>
                <a:spcPct val="80000"/>
              </a:lnSpc>
            </a:pPr>
            <a:endParaRPr lang="id-ID" sz="2000" dirty="0" smtClean="0">
              <a:solidFill>
                <a:srgbClr val="000000"/>
              </a:solidFill>
            </a:endParaRPr>
          </a:p>
          <a:p>
            <a:pPr>
              <a:lnSpc>
                <a:spcPct val="80000"/>
              </a:lnSpc>
              <a:buNone/>
            </a:pPr>
            <a:endParaRPr lang="id-ID" sz="2000" dirty="0" smtClean="0">
              <a:solidFill>
                <a:srgbClr val="000000"/>
              </a:solidFill>
            </a:endParaRPr>
          </a:p>
          <a:p>
            <a:pPr>
              <a:lnSpc>
                <a:spcPct val="80000"/>
              </a:lnSpc>
              <a:buNone/>
            </a:pPr>
            <a:endParaRPr lang="id-ID" sz="2000" dirty="0" smtClean="0">
              <a:solidFill>
                <a:srgbClr val="000000"/>
              </a:solidFill>
            </a:endParaRPr>
          </a:p>
          <a:p>
            <a:pPr>
              <a:lnSpc>
                <a:spcPct val="80000"/>
              </a:lnSpc>
            </a:pPr>
            <a:endParaRPr lang="id-ID" sz="2000" dirty="0" smtClean="0">
              <a:solidFill>
                <a:srgbClr val="000000"/>
              </a:solidFill>
            </a:endParaRPr>
          </a:p>
          <a:p>
            <a:pPr>
              <a:lnSpc>
                <a:spcPct val="80000"/>
              </a:lnSpc>
            </a:pPr>
            <a:endParaRPr lang="id-ID" sz="2000" dirty="0" smtClean="0">
              <a:solidFill>
                <a:srgbClr val="000000"/>
              </a:solidFill>
            </a:endParaRPr>
          </a:p>
          <a:p>
            <a:pPr>
              <a:lnSpc>
                <a:spcPct val="80000"/>
              </a:lnSpc>
            </a:pPr>
            <a:r>
              <a:rPr lang="id-ID" sz="2000" dirty="0" smtClean="0">
                <a:solidFill>
                  <a:srgbClr val="000000"/>
                </a:solidFill>
              </a:rPr>
              <a:t>Persamaan (2) merupakan persamaan yang dapat menghitung nilai masa depan dari manfaat saat ini. </a:t>
            </a:r>
          </a:p>
          <a:p>
            <a:pPr>
              <a:buNone/>
            </a:pPr>
            <a:r>
              <a:rPr lang="id-ID" sz="1400" dirty="0" smtClean="0">
                <a:solidFill>
                  <a:srgbClr val="000000"/>
                </a:solidFill>
              </a:rPr>
              <a:t>Keterangan: </a:t>
            </a:r>
          </a:p>
          <a:p>
            <a:pPr>
              <a:buNone/>
            </a:pPr>
            <a:r>
              <a:rPr lang="id-ID" sz="1400" dirty="0" smtClean="0">
                <a:solidFill>
                  <a:srgbClr val="000000"/>
                </a:solidFill>
              </a:rPr>
              <a:t>FV = </a:t>
            </a:r>
            <a:r>
              <a:rPr lang="id-ID" sz="1400" i="1" dirty="0" smtClean="0">
                <a:solidFill>
                  <a:srgbClr val="000000"/>
                </a:solidFill>
              </a:rPr>
              <a:t>Future Value (nilai masa depan) </a:t>
            </a:r>
            <a:endParaRPr lang="id-ID" sz="1400" dirty="0" smtClean="0">
              <a:solidFill>
                <a:srgbClr val="000000"/>
              </a:solidFill>
            </a:endParaRPr>
          </a:p>
          <a:p>
            <a:pPr>
              <a:buNone/>
            </a:pPr>
            <a:r>
              <a:rPr lang="id-ID" sz="1400" dirty="0" smtClean="0">
                <a:solidFill>
                  <a:srgbClr val="000000"/>
                </a:solidFill>
              </a:rPr>
              <a:t>PV = </a:t>
            </a:r>
            <a:r>
              <a:rPr lang="id-ID" sz="1400" i="1" dirty="0" smtClean="0">
                <a:solidFill>
                  <a:srgbClr val="000000"/>
                </a:solidFill>
              </a:rPr>
              <a:t>Present Value (nilai sekarang dari manfaat atau biaya) </a:t>
            </a:r>
          </a:p>
          <a:p>
            <a:pPr>
              <a:buNone/>
            </a:pPr>
            <a:r>
              <a:rPr lang="id-ID" sz="1400" dirty="0" smtClean="0">
                <a:solidFill>
                  <a:srgbClr val="000000"/>
                </a:solidFill>
              </a:rPr>
              <a:t>r = Tingkat suku bunga atau </a:t>
            </a:r>
            <a:r>
              <a:rPr lang="id-ID" sz="1400" i="1" dirty="0" smtClean="0">
                <a:solidFill>
                  <a:srgbClr val="000000"/>
                </a:solidFill>
              </a:rPr>
              <a:t>discount rate </a:t>
            </a:r>
          </a:p>
          <a:p>
            <a:pPr>
              <a:buNone/>
            </a:pPr>
            <a:r>
              <a:rPr lang="id-ID" sz="1400" dirty="0" smtClean="0">
                <a:solidFill>
                  <a:srgbClr val="000000"/>
                </a:solidFill>
              </a:rPr>
              <a:t>t = Jumlah periode antara sekarang dan saat manfaat atau biaya yang diharapkan terjadi. </a:t>
            </a:r>
            <a:endParaRPr lang="en-US" sz="1400" dirty="0">
              <a:solidFill>
                <a:srgbClr val="000000"/>
              </a:solidFill>
            </a:endParaRPr>
          </a:p>
        </p:txBody>
      </p:sp>
      <p:graphicFrame>
        <p:nvGraphicFramePr>
          <p:cNvPr id="1026" name="Object 2"/>
          <p:cNvGraphicFramePr>
            <a:graphicFrameLocks noChangeAspect="1"/>
          </p:cNvGraphicFramePr>
          <p:nvPr/>
        </p:nvGraphicFramePr>
        <p:xfrm>
          <a:off x="2071670" y="3000372"/>
          <a:ext cx="3468687" cy="1471613"/>
        </p:xfrm>
        <a:graphic>
          <a:graphicData uri="http://schemas.openxmlformats.org/presentationml/2006/ole">
            <p:oleObj spid="_x0000_s1026" name="Equation" r:id="rId5" imgW="2095200" imgH="888840" progId="Equation.3">
              <p:embed/>
            </p:oleObj>
          </a:graphicData>
        </a:graphic>
      </p:graphicFrame>
      <p:graphicFrame>
        <p:nvGraphicFramePr>
          <p:cNvPr id="1027" name="Object 3"/>
          <p:cNvGraphicFramePr>
            <a:graphicFrameLocks noChangeAspect="1"/>
          </p:cNvGraphicFramePr>
          <p:nvPr/>
        </p:nvGraphicFramePr>
        <p:xfrm>
          <a:off x="5786446" y="3071810"/>
          <a:ext cx="2563812" cy="1093788"/>
        </p:xfrm>
        <a:graphic>
          <a:graphicData uri="http://schemas.openxmlformats.org/presentationml/2006/ole">
            <p:oleObj spid="_x0000_s1027" name="Equation" r:id="rId6" imgW="1549080" imgH="66024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762000"/>
            <a:ext cx="6934200" cy="715963"/>
          </a:xfrm>
        </p:spPr>
        <p:txBody>
          <a:bodyPr/>
          <a:lstStyle/>
          <a:p>
            <a:r>
              <a:rPr lang="id-ID" sz="4000" dirty="0" smtClean="0"/>
              <a:t>CONCLUSION</a:t>
            </a:r>
            <a:endParaRPr lang="en-US" sz="4000" dirty="0"/>
          </a:p>
        </p:txBody>
      </p:sp>
      <p:sp>
        <p:nvSpPr>
          <p:cNvPr id="60419" name="Rectangle 3"/>
          <p:cNvSpPr>
            <a:spLocks noGrp="1" noChangeArrowheads="1"/>
          </p:cNvSpPr>
          <p:nvPr>
            <p:ph type="body" idx="1"/>
          </p:nvPr>
        </p:nvSpPr>
        <p:spPr>
          <a:xfrm>
            <a:off x="1785918" y="1981200"/>
            <a:ext cx="7358082" cy="4267200"/>
          </a:xfrm>
        </p:spPr>
        <p:txBody>
          <a:bodyPr/>
          <a:lstStyle/>
          <a:p>
            <a:pPr marL="0" indent="0" algn="ctr">
              <a:buNone/>
            </a:pPr>
            <a:r>
              <a:rPr lang="id-ID" sz="2600" dirty="0" smtClean="0">
                <a:solidFill>
                  <a:srgbClr val="0000CC"/>
                </a:solidFill>
              </a:rPr>
              <a:t>Tingkat diskonto yang tepat untuk menghitung nilai sekarang dari keuntungan dan kerugian layanan sumber daya alam masa lalu dan masa depan harus mencerminkan preferensi masyarakat </a:t>
            </a:r>
            <a:r>
              <a:rPr lang="en-US" sz="2600" dirty="0" err="1" smtClean="0">
                <a:solidFill>
                  <a:srgbClr val="0000CC"/>
                </a:solidFill>
              </a:rPr>
              <a:t>terhadap</a:t>
            </a:r>
            <a:r>
              <a:rPr lang="id-ID" sz="2600" dirty="0" smtClean="0">
                <a:solidFill>
                  <a:srgbClr val="0000CC"/>
                </a:solidFill>
              </a:rPr>
              <a:t> waktu </a:t>
            </a:r>
            <a:r>
              <a:rPr lang="en-US" sz="2600" dirty="0" err="1" smtClean="0">
                <a:solidFill>
                  <a:srgbClr val="0000CC"/>
                </a:solidFill>
              </a:rPr>
              <a:t>dari</a:t>
            </a:r>
            <a:r>
              <a:rPr lang="en-US" sz="2600" dirty="0" smtClean="0">
                <a:solidFill>
                  <a:srgbClr val="0000CC"/>
                </a:solidFill>
              </a:rPr>
              <a:t> </a:t>
            </a:r>
            <a:r>
              <a:rPr lang="id-ID" sz="2600" dirty="0" smtClean="0">
                <a:solidFill>
                  <a:srgbClr val="0000CC"/>
                </a:solidFill>
              </a:rPr>
              <a:t>layanan sumber daya alam. Tingkat ini adalah tingkat sosial preferensi waktu.</a:t>
            </a:r>
          </a:p>
          <a:p>
            <a:pPr marL="0" indent="0">
              <a:lnSpc>
                <a:spcPct val="80000"/>
              </a:lnSpc>
            </a:pP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928794" y="428604"/>
            <a:ext cx="6934200" cy="4267200"/>
          </a:xfrm>
        </p:spPr>
        <p:txBody>
          <a:bodyPr/>
          <a:lstStyle/>
          <a:p>
            <a:endParaRPr lang="id-ID" sz="2400" dirty="0" smtClean="0">
              <a:solidFill>
                <a:srgbClr val="0000CC"/>
              </a:solidFill>
            </a:endParaRPr>
          </a:p>
          <a:p>
            <a:r>
              <a:rPr lang="id-ID" sz="2400" dirty="0" smtClean="0">
                <a:solidFill>
                  <a:srgbClr val="0000CC"/>
                </a:solidFill>
              </a:rPr>
              <a:t> Penilaian depresiasi sumberdaya alam penting dilakukan, karena dapat mengetahui dengan pasti kerusakan/penurunan kualitas sumberdaya alam, sebagai akibat dari eksploitasi sumberdaya tersebut. Dengan mengetahui nilai depresiasi sumberdaya alam, maka kebijakan pengelolaan sumberdaya alam akan lebih terarah sesuai dengan kaidah pembangunan berkelanjutan. </a:t>
            </a:r>
          </a:p>
          <a:p>
            <a:r>
              <a:rPr lang="id-ID" sz="2400" smtClean="0">
                <a:solidFill>
                  <a:srgbClr val="0000CC"/>
                </a:solidFill>
              </a:rPr>
              <a:t>Contoh: Untuk </a:t>
            </a:r>
            <a:r>
              <a:rPr lang="id-ID" sz="2400" dirty="0" smtClean="0">
                <a:solidFill>
                  <a:srgbClr val="0000CC"/>
                </a:solidFill>
              </a:rPr>
              <a:t>mengetahui nilai moneter dari penurunan kualitas sumberdaya ikan dilakukan penilaian depresiasi dengan metode </a:t>
            </a:r>
            <a:r>
              <a:rPr lang="id-ID" sz="2400" i="1" dirty="0" smtClean="0">
                <a:solidFill>
                  <a:srgbClr val="0000CC"/>
                </a:solidFill>
              </a:rPr>
              <a:t>present value, di mana seluruh rente dari sumberdaya ikan yang akan datang dihitung dengan nilai masa sekarang (present value). </a:t>
            </a:r>
            <a:endParaRPr lang="en-US" sz="2400" dirty="0">
              <a:solidFill>
                <a:srgbClr val="0000CC"/>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7315200" cy="715963"/>
          </a:xfrm>
        </p:spPr>
        <p:txBody>
          <a:bodyPr/>
          <a:lstStyle/>
          <a:p>
            <a:r>
              <a:rPr lang="en-US" dirty="0" smtClean="0"/>
              <a:t> </a:t>
            </a:r>
            <a:r>
              <a:rPr lang="en-US" dirty="0" err="1" smtClean="0"/>
              <a:t>Contoh</a:t>
            </a:r>
            <a:r>
              <a:rPr lang="en-US" dirty="0" smtClean="0"/>
              <a:t> </a:t>
            </a:r>
            <a:r>
              <a:rPr lang="en-US" dirty="0" err="1" smtClean="0"/>
              <a:t>Soal</a:t>
            </a:r>
            <a:endParaRPr lang="id-ID" dirty="0"/>
          </a:p>
        </p:txBody>
      </p:sp>
      <p:sp>
        <p:nvSpPr>
          <p:cNvPr id="3" name="Content Placeholder 2"/>
          <p:cNvSpPr>
            <a:spLocks noGrp="1"/>
          </p:cNvSpPr>
          <p:nvPr>
            <p:ph idx="1"/>
          </p:nvPr>
        </p:nvSpPr>
        <p:spPr>
          <a:xfrm>
            <a:off x="0" y="1724012"/>
            <a:ext cx="8572560" cy="5133988"/>
          </a:xfrm>
        </p:spPr>
        <p:txBody>
          <a:bodyPr/>
          <a:lstStyle/>
          <a:p>
            <a:r>
              <a:rPr lang="id-ID" sz="2400" dirty="0" smtClean="0">
                <a:solidFill>
                  <a:srgbClr val="0000CC"/>
                </a:solidFill>
                <a:latin typeface="Arial" pitchFamily="34" charset="0"/>
                <a:cs typeface="Arial" pitchFamily="34" charset="0"/>
              </a:rPr>
              <a:t>Jika diasumsikan bahwa Bahan Beracun dan Berbahaya (B3) </a:t>
            </a:r>
            <a:r>
              <a:rPr lang="id-ID" sz="2400" dirty="0" smtClean="0">
                <a:solidFill>
                  <a:srgbClr val="0000CC"/>
                </a:solidFill>
                <a:latin typeface="Arial" pitchFamily="34" charset="0"/>
                <a:cs typeface="Arial" pitchFamily="34" charset="0"/>
              </a:rPr>
              <a:t>masuk </a:t>
            </a:r>
            <a:r>
              <a:rPr lang="id-ID" sz="2400" dirty="0" smtClean="0">
                <a:solidFill>
                  <a:srgbClr val="0000CC"/>
                </a:solidFill>
                <a:latin typeface="Arial" pitchFamily="34" charset="0"/>
                <a:cs typeface="Arial" pitchFamily="34" charset="0"/>
              </a:rPr>
              <a:t>ke perairan laut, sehingga menurunkan populasi ikan tahunan sebanyak 100 populasi ikan, dimulai pada 1985. Para </a:t>
            </a:r>
            <a:r>
              <a:rPr lang="en-US" sz="2400" dirty="0" smtClean="0">
                <a:solidFill>
                  <a:srgbClr val="0000CC"/>
                </a:solidFill>
                <a:latin typeface="Arial" pitchFamily="34" charset="0"/>
                <a:cs typeface="Arial" pitchFamily="34" charset="0"/>
              </a:rPr>
              <a:t>a</a:t>
            </a:r>
            <a:r>
              <a:rPr lang="id-ID" sz="2400" dirty="0" smtClean="0">
                <a:solidFill>
                  <a:srgbClr val="0000CC"/>
                </a:solidFill>
                <a:latin typeface="Arial" pitchFamily="34" charset="0"/>
                <a:cs typeface="Arial" pitchFamily="34" charset="0"/>
              </a:rPr>
              <a:t>hli </a:t>
            </a:r>
            <a:r>
              <a:rPr lang="id-ID" sz="2400" dirty="0" smtClean="0">
                <a:solidFill>
                  <a:srgbClr val="0000CC"/>
                </a:solidFill>
                <a:latin typeface="Arial" pitchFamily="34" charset="0"/>
                <a:cs typeface="Arial" pitchFamily="34" charset="0"/>
              </a:rPr>
              <a:t>menyatakan bahwa akan terjadi penurunan populasi ikan sebanyak 100 setiap tahun dalam ekosistem yang terkena tumpahan B3 tersebut dari tahun 1985 sampai dengan 1999. </a:t>
            </a:r>
            <a:r>
              <a:rPr lang="id-ID" sz="2400" i="1" dirty="0" smtClean="0">
                <a:solidFill>
                  <a:srgbClr val="0000CC"/>
                </a:solidFill>
                <a:latin typeface="Arial" pitchFamily="34" charset="0"/>
                <a:cs typeface="Arial" pitchFamily="34" charset="0"/>
              </a:rPr>
              <a:t>Perlu </a:t>
            </a:r>
            <a:r>
              <a:rPr lang="id-ID" sz="2400" i="1" dirty="0" smtClean="0">
                <a:solidFill>
                  <a:srgbClr val="0000CC"/>
                </a:solidFill>
                <a:latin typeface="Arial" pitchFamily="34" charset="0"/>
                <a:cs typeface="Arial" pitchFamily="34" charset="0"/>
              </a:rPr>
              <a:t>diperhatikan bahwa contoh ini diasumsikan recovery kerusakan dari pihak yang bertanggung jawab pada tahu 1995, namun kehilangan interim akan </a:t>
            </a:r>
            <a:r>
              <a:rPr lang="en-US" sz="2400" i="1" dirty="0" smtClean="0">
                <a:solidFill>
                  <a:srgbClr val="0000CC"/>
                </a:solidFill>
                <a:latin typeface="Arial" pitchFamily="34" charset="0"/>
                <a:cs typeface="Arial" pitchFamily="34" charset="0"/>
              </a:rPr>
              <a:t>be</a:t>
            </a:r>
            <a:r>
              <a:rPr lang="id-ID" sz="2400" i="1" dirty="0" smtClean="0">
                <a:solidFill>
                  <a:srgbClr val="0000CC"/>
                </a:solidFill>
                <a:latin typeface="Arial" pitchFamily="34" charset="0"/>
                <a:cs typeface="Arial" pitchFamily="34" charset="0"/>
              </a:rPr>
              <a:t>rlanjut </a:t>
            </a:r>
            <a:r>
              <a:rPr lang="id-ID" sz="2400" i="1" dirty="0" smtClean="0">
                <a:solidFill>
                  <a:srgbClr val="0000CC"/>
                </a:solidFill>
                <a:latin typeface="Arial" pitchFamily="34" charset="0"/>
                <a:cs typeface="Arial" pitchFamily="34" charset="0"/>
              </a:rPr>
              <a:t>sampai 1999. </a:t>
            </a:r>
            <a:endParaRPr lang="en-US" sz="2400" i="1" dirty="0" smtClean="0">
              <a:solidFill>
                <a:srgbClr val="0000CC"/>
              </a:solidFill>
              <a:latin typeface="Arial" pitchFamily="34" charset="0"/>
              <a:cs typeface="Arial" pitchFamily="34" charset="0"/>
            </a:endParaRPr>
          </a:p>
          <a:p>
            <a:r>
              <a:rPr lang="en-US" sz="2400" dirty="0" err="1" smtClean="0">
                <a:solidFill>
                  <a:srgbClr val="0000CC"/>
                </a:solidFill>
                <a:latin typeface="Arial" pitchFamily="34" charset="0"/>
                <a:cs typeface="Arial" pitchFamily="34" charset="0"/>
              </a:rPr>
              <a:t>Berapa</a:t>
            </a:r>
            <a:r>
              <a:rPr lang="en-US" sz="2400" dirty="0" smtClean="0">
                <a:solidFill>
                  <a:srgbClr val="0000CC"/>
                </a:solidFill>
                <a:latin typeface="Arial" pitchFamily="34" charset="0"/>
                <a:cs typeface="Arial" pitchFamily="34" charset="0"/>
              </a:rPr>
              <a:t> total </a:t>
            </a:r>
            <a:r>
              <a:rPr lang="en-US" sz="2400" i="1" dirty="0" smtClean="0">
                <a:solidFill>
                  <a:srgbClr val="0000CC"/>
                </a:solidFill>
                <a:latin typeface="Arial" pitchFamily="34" charset="0"/>
                <a:cs typeface="Arial" pitchFamily="34" charset="0"/>
              </a:rPr>
              <a:t>loss of services </a:t>
            </a:r>
            <a:r>
              <a:rPr lang="en-US" sz="2400" dirty="0" smtClean="0">
                <a:solidFill>
                  <a:srgbClr val="0000CC"/>
                </a:solidFill>
                <a:latin typeface="Arial" pitchFamily="34" charset="0"/>
                <a:cs typeface="Arial" pitchFamily="34" charset="0"/>
              </a:rPr>
              <a:t> </a:t>
            </a:r>
            <a:r>
              <a:rPr lang="en-US" sz="2400" dirty="0" err="1" smtClean="0">
                <a:solidFill>
                  <a:srgbClr val="0000CC"/>
                </a:solidFill>
                <a:latin typeface="Arial" pitchFamily="34" charset="0"/>
                <a:cs typeface="Arial" pitchFamily="34" charset="0"/>
              </a:rPr>
              <a:t>perairan</a:t>
            </a:r>
            <a:r>
              <a:rPr lang="en-US" sz="2400" dirty="0" smtClean="0">
                <a:solidFill>
                  <a:srgbClr val="0000CC"/>
                </a:solidFill>
                <a:latin typeface="Arial" pitchFamily="34" charset="0"/>
                <a:cs typeface="Arial" pitchFamily="34" charset="0"/>
              </a:rPr>
              <a:t> </a:t>
            </a:r>
            <a:r>
              <a:rPr lang="en-US" sz="2400" dirty="0" err="1" smtClean="0">
                <a:solidFill>
                  <a:srgbClr val="0000CC"/>
                </a:solidFill>
                <a:latin typeface="Arial" pitchFamily="34" charset="0"/>
                <a:cs typeface="Arial" pitchFamily="34" charset="0"/>
              </a:rPr>
              <a:t>laut</a:t>
            </a:r>
            <a:r>
              <a:rPr lang="en-US" sz="2400" dirty="0" smtClean="0">
                <a:solidFill>
                  <a:srgbClr val="0000CC"/>
                </a:solidFill>
                <a:latin typeface="Arial" pitchFamily="34" charset="0"/>
                <a:cs typeface="Arial" pitchFamily="34" charset="0"/>
              </a:rPr>
              <a:t> </a:t>
            </a:r>
            <a:r>
              <a:rPr lang="en-US" sz="2400" dirty="0" err="1" smtClean="0">
                <a:solidFill>
                  <a:srgbClr val="0000CC"/>
                </a:solidFill>
                <a:latin typeface="Arial" pitchFamily="34" charset="0"/>
                <a:cs typeface="Arial" pitchFamily="34" charset="0"/>
              </a:rPr>
              <a:t>dinilai</a:t>
            </a:r>
            <a:r>
              <a:rPr lang="en-US" sz="2400" dirty="0" smtClean="0">
                <a:solidFill>
                  <a:srgbClr val="0000CC"/>
                </a:solidFill>
                <a:latin typeface="Arial" pitchFamily="34" charset="0"/>
                <a:cs typeface="Arial" pitchFamily="34" charset="0"/>
              </a:rPr>
              <a:t> </a:t>
            </a:r>
            <a:r>
              <a:rPr lang="en-US" sz="2400" dirty="0" err="1" smtClean="0">
                <a:solidFill>
                  <a:srgbClr val="0000CC"/>
                </a:solidFill>
                <a:latin typeface="Arial" pitchFamily="34" charset="0"/>
                <a:cs typeface="Arial" pitchFamily="34" charset="0"/>
              </a:rPr>
              <a:t>saat</a:t>
            </a:r>
            <a:r>
              <a:rPr lang="en-US" sz="2400" dirty="0" smtClean="0">
                <a:solidFill>
                  <a:srgbClr val="0000CC"/>
                </a:solidFill>
                <a:latin typeface="Arial" pitchFamily="34" charset="0"/>
                <a:cs typeface="Arial" pitchFamily="34" charset="0"/>
              </a:rPr>
              <a:t> </a:t>
            </a:r>
            <a:r>
              <a:rPr lang="en-US" sz="2400" dirty="0" err="1" smtClean="0">
                <a:solidFill>
                  <a:srgbClr val="0000CC"/>
                </a:solidFill>
                <a:latin typeface="Arial" pitchFamily="34" charset="0"/>
                <a:cs typeface="Arial" pitchFamily="34" charset="0"/>
              </a:rPr>
              <a:t>ini</a:t>
            </a:r>
            <a:r>
              <a:rPr lang="en-US" sz="2400" dirty="0" smtClean="0">
                <a:solidFill>
                  <a:srgbClr val="0000CC"/>
                </a:solidFill>
                <a:latin typeface="Arial" pitchFamily="34" charset="0"/>
                <a:cs typeface="Arial" pitchFamily="34" charset="0"/>
              </a:rPr>
              <a:t>?</a:t>
            </a:r>
            <a:endParaRPr lang="id-ID" sz="2400" dirty="0">
              <a:solidFill>
                <a:srgbClr val="0000CC"/>
              </a:solidFill>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33794" name="Picture 2"/>
          <p:cNvPicPr>
            <a:picLocks noGrp="1" noChangeAspect="1" noChangeArrowheads="1"/>
          </p:cNvPicPr>
          <p:nvPr>
            <p:ph idx="1"/>
          </p:nvPr>
        </p:nvPicPr>
        <p:blipFill>
          <a:blip r:embed="rId2"/>
          <a:srcRect/>
          <a:stretch>
            <a:fillRect/>
          </a:stretch>
        </p:blipFill>
        <p:spPr bwMode="auto">
          <a:xfrm>
            <a:off x="285720" y="1214422"/>
            <a:ext cx="8789566" cy="528641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984228" y="826074"/>
            <a:ext cx="2922596" cy="400110"/>
          </a:xfrm>
          <a:prstGeom prst="rect">
            <a:avLst/>
          </a:prstGeom>
          <a:solidFill>
            <a:srgbClr val="0000CC"/>
          </a:solidFill>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2000" b="1" dirty="0"/>
              <a:t>Pembangunan </a:t>
            </a:r>
            <a:r>
              <a:rPr lang="en-US" sz="2000" b="1" dirty="0" err="1"/>
              <a:t>Ekonomi</a:t>
            </a:r>
            <a:endParaRPr lang="en-US" sz="2000" b="1" dirty="0"/>
          </a:p>
        </p:txBody>
      </p:sp>
      <p:sp>
        <p:nvSpPr>
          <p:cNvPr id="6" name="Text Box 7"/>
          <p:cNvSpPr txBox="1">
            <a:spLocks noChangeArrowheads="1"/>
          </p:cNvSpPr>
          <p:nvPr/>
        </p:nvSpPr>
        <p:spPr bwMode="auto">
          <a:xfrm>
            <a:off x="4517628" y="1740474"/>
            <a:ext cx="1659430" cy="400110"/>
          </a:xfrm>
          <a:prstGeom prst="rect">
            <a:avLst/>
          </a:prstGeom>
          <a:solidFill>
            <a:srgbClr val="0000CC"/>
          </a:solidFill>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2000" b="1" dirty="0" err="1"/>
              <a:t>Eksternalitas</a:t>
            </a:r>
            <a:endParaRPr lang="en-US" sz="2000" b="1" dirty="0"/>
          </a:p>
        </p:txBody>
      </p:sp>
      <p:sp>
        <p:nvSpPr>
          <p:cNvPr id="7" name="Text Box 8"/>
          <p:cNvSpPr txBox="1">
            <a:spLocks noChangeArrowheads="1"/>
          </p:cNvSpPr>
          <p:nvPr/>
        </p:nvSpPr>
        <p:spPr bwMode="auto">
          <a:xfrm>
            <a:off x="3984228" y="2578674"/>
            <a:ext cx="2853666" cy="400110"/>
          </a:xfrm>
          <a:prstGeom prst="rect">
            <a:avLst/>
          </a:prstGeom>
          <a:solidFill>
            <a:srgbClr val="0000CC"/>
          </a:solidFill>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2000" b="1"/>
              <a:t>Kerusakan SDAL/Injury</a:t>
            </a:r>
          </a:p>
        </p:txBody>
      </p:sp>
      <p:sp>
        <p:nvSpPr>
          <p:cNvPr id="8" name="Text Box 9"/>
          <p:cNvSpPr txBox="1">
            <a:spLocks noChangeArrowheads="1"/>
          </p:cNvSpPr>
          <p:nvPr/>
        </p:nvSpPr>
        <p:spPr bwMode="auto">
          <a:xfrm>
            <a:off x="3679428" y="3340674"/>
            <a:ext cx="3663182" cy="400110"/>
          </a:xfrm>
          <a:prstGeom prst="rect">
            <a:avLst/>
          </a:prstGeom>
          <a:solidFill>
            <a:srgbClr val="0000CC"/>
          </a:solidFill>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2000" b="1" dirty="0" err="1"/>
              <a:t>Sengketa</a:t>
            </a:r>
            <a:r>
              <a:rPr lang="en-US" sz="2000" b="1" dirty="0"/>
              <a:t> </a:t>
            </a:r>
            <a:r>
              <a:rPr lang="en-US" sz="2000" b="1" dirty="0" err="1"/>
              <a:t>Publik</a:t>
            </a:r>
            <a:r>
              <a:rPr lang="en-US" sz="2000" b="1" dirty="0"/>
              <a:t>/</a:t>
            </a:r>
            <a:r>
              <a:rPr lang="en-US" sz="2000" b="1" dirty="0" err="1"/>
              <a:t>Konflik</a:t>
            </a:r>
            <a:r>
              <a:rPr lang="en-US" sz="2000" b="1" dirty="0"/>
              <a:t> </a:t>
            </a:r>
            <a:r>
              <a:rPr lang="en-US" sz="2000" b="1" dirty="0" err="1"/>
              <a:t>Sosial</a:t>
            </a:r>
            <a:endParaRPr lang="en-US" sz="2000" b="1" dirty="0"/>
          </a:p>
        </p:txBody>
      </p:sp>
      <p:sp>
        <p:nvSpPr>
          <p:cNvPr id="9" name="Text Box 10"/>
          <p:cNvSpPr txBox="1">
            <a:spLocks noChangeArrowheads="1"/>
          </p:cNvSpPr>
          <p:nvPr/>
        </p:nvSpPr>
        <p:spPr bwMode="auto">
          <a:xfrm>
            <a:off x="4136628" y="5702874"/>
            <a:ext cx="2887330" cy="400110"/>
          </a:xfrm>
          <a:prstGeom prst="rect">
            <a:avLst/>
          </a:prstGeom>
          <a:solidFill>
            <a:srgbClr val="0000CC"/>
          </a:solidFill>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2000" b="1" dirty="0" err="1"/>
              <a:t>Ganti</a:t>
            </a:r>
            <a:r>
              <a:rPr lang="en-US" sz="2000" b="1" dirty="0"/>
              <a:t> </a:t>
            </a:r>
            <a:r>
              <a:rPr lang="en-US" sz="2000" b="1" dirty="0" err="1"/>
              <a:t>Rugi</a:t>
            </a:r>
            <a:r>
              <a:rPr lang="en-US" sz="2000" b="1" dirty="0"/>
              <a:t>/</a:t>
            </a:r>
            <a:r>
              <a:rPr lang="en-US" sz="2000" b="1" dirty="0" err="1"/>
              <a:t>Kompensasi</a:t>
            </a:r>
            <a:endParaRPr lang="en-US" sz="2000" b="1" dirty="0"/>
          </a:p>
        </p:txBody>
      </p:sp>
      <p:sp>
        <p:nvSpPr>
          <p:cNvPr id="10" name="Text Box 12"/>
          <p:cNvSpPr txBox="1">
            <a:spLocks noChangeArrowheads="1"/>
          </p:cNvSpPr>
          <p:nvPr/>
        </p:nvSpPr>
        <p:spPr bwMode="auto">
          <a:xfrm>
            <a:off x="3374628" y="4178874"/>
            <a:ext cx="1039067" cy="400110"/>
          </a:xfrm>
          <a:prstGeom prst="rect">
            <a:avLst/>
          </a:prstGeom>
          <a:solidFill>
            <a:srgbClr val="0000CC"/>
          </a:solidFill>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2000" b="1" dirty="0"/>
              <a:t>In court</a:t>
            </a:r>
          </a:p>
        </p:txBody>
      </p:sp>
      <p:sp>
        <p:nvSpPr>
          <p:cNvPr id="11" name="Text Box 13"/>
          <p:cNvSpPr txBox="1">
            <a:spLocks noChangeArrowheads="1"/>
          </p:cNvSpPr>
          <p:nvPr/>
        </p:nvSpPr>
        <p:spPr bwMode="auto">
          <a:xfrm>
            <a:off x="6270228" y="4178874"/>
            <a:ext cx="1170513" cy="400110"/>
          </a:xfrm>
          <a:prstGeom prst="rect">
            <a:avLst/>
          </a:prstGeom>
          <a:solidFill>
            <a:srgbClr val="0000CC"/>
          </a:solidFill>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2000" b="1"/>
              <a:t>Outcourt</a:t>
            </a:r>
          </a:p>
        </p:txBody>
      </p:sp>
      <p:sp>
        <p:nvSpPr>
          <p:cNvPr id="12" name="Text Box 14"/>
          <p:cNvSpPr txBox="1">
            <a:spLocks noChangeArrowheads="1"/>
          </p:cNvSpPr>
          <p:nvPr/>
        </p:nvSpPr>
        <p:spPr bwMode="auto">
          <a:xfrm>
            <a:off x="4212828" y="4940874"/>
            <a:ext cx="2592377" cy="400110"/>
          </a:xfrm>
          <a:prstGeom prst="rect">
            <a:avLst/>
          </a:prstGeom>
          <a:solidFill>
            <a:srgbClr val="0000CC"/>
          </a:solidFill>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2000" b="1"/>
              <a:t>Damage assessment</a:t>
            </a:r>
          </a:p>
        </p:txBody>
      </p:sp>
      <p:sp>
        <p:nvSpPr>
          <p:cNvPr id="13" name="Line 15"/>
          <p:cNvSpPr>
            <a:spLocks noChangeShapeType="1"/>
          </p:cNvSpPr>
          <p:nvPr/>
        </p:nvSpPr>
        <p:spPr bwMode="auto">
          <a:xfrm>
            <a:off x="5279628" y="1207074"/>
            <a:ext cx="0" cy="5334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sz="2000" b="1"/>
          </a:p>
        </p:txBody>
      </p:sp>
      <p:sp>
        <p:nvSpPr>
          <p:cNvPr id="14" name="Line 16"/>
          <p:cNvSpPr>
            <a:spLocks noChangeShapeType="1"/>
          </p:cNvSpPr>
          <p:nvPr/>
        </p:nvSpPr>
        <p:spPr bwMode="auto">
          <a:xfrm>
            <a:off x="5279628" y="2121474"/>
            <a:ext cx="0" cy="4572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sz="2000" b="1"/>
          </a:p>
        </p:txBody>
      </p:sp>
      <p:sp>
        <p:nvSpPr>
          <p:cNvPr id="15" name="Line 18"/>
          <p:cNvSpPr>
            <a:spLocks noChangeShapeType="1"/>
          </p:cNvSpPr>
          <p:nvPr/>
        </p:nvSpPr>
        <p:spPr bwMode="auto">
          <a:xfrm>
            <a:off x="5279628" y="2959674"/>
            <a:ext cx="0" cy="3810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sz="2000" b="1"/>
          </a:p>
        </p:txBody>
      </p:sp>
      <p:cxnSp>
        <p:nvCxnSpPr>
          <p:cNvPr id="16" name="AutoShape 20"/>
          <p:cNvCxnSpPr>
            <a:cxnSpLocks noChangeShapeType="1"/>
            <a:endCxn id="10" idx="0"/>
          </p:cNvCxnSpPr>
          <p:nvPr/>
        </p:nvCxnSpPr>
        <p:spPr bwMode="auto">
          <a:xfrm rot="10800000" flipV="1">
            <a:off x="3894162" y="3874074"/>
            <a:ext cx="1385466" cy="304800"/>
          </a:xfrm>
          <a:prstGeom prst="bentConnector2">
            <a:avLst/>
          </a:prstGeom>
          <a:ln>
            <a:headEnd/>
            <a:tailEnd type="triangle" w="med" len="med"/>
          </a:ln>
        </p:spPr>
        <p:style>
          <a:lnRef idx="2">
            <a:schemeClr val="dk1"/>
          </a:lnRef>
          <a:fillRef idx="0">
            <a:schemeClr val="dk1"/>
          </a:fillRef>
          <a:effectRef idx="1">
            <a:schemeClr val="dk1"/>
          </a:effectRef>
          <a:fontRef idx="minor">
            <a:schemeClr val="tx1"/>
          </a:fontRef>
        </p:style>
      </p:cxnSp>
      <p:sp>
        <p:nvSpPr>
          <p:cNvPr id="17" name="Line 23"/>
          <p:cNvSpPr>
            <a:spLocks noChangeShapeType="1"/>
          </p:cNvSpPr>
          <p:nvPr/>
        </p:nvSpPr>
        <p:spPr bwMode="auto">
          <a:xfrm>
            <a:off x="5279628" y="3874074"/>
            <a:ext cx="14478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sz="2000" b="1"/>
          </a:p>
        </p:txBody>
      </p:sp>
      <p:sp>
        <p:nvSpPr>
          <p:cNvPr id="18" name="Line 26"/>
          <p:cNvSpPr>
            <a:spLocks noChangeShapeType="1"/>
          </p:cNvSpPr>
          <p:nvPr/>
        </p:nvSpPr>
        <p:spPr bwMode="auto">
          <a:xfrm>
            <a:off x="6727428" y="3874074"/>
            <a:ext cx="0" cy="304800"/>
          </a:xfrm>
          <a:prstGeom prst="line">
            <a:avLst/>
          </a:prstGeom>
          <a:noFill/>
          <a:ln w="9525">
            <a:solidFill>
              <a:schemeClr val="tx1"/>
            </a:solidFill>
            <a:round/>
            <a:headEnd/>
            <a:tailEnd type="triangle" w="med" len="med"/>
          </a:ln>
          <a:effectLst/>
        </p:spPr>
        <p:txBody>
          <a:bodyPr/>
          <a:lstStyle/>
          <a:p>
            <a:endParaRPr lang="en-US" sz="2000" b="1"/>
          </a:p>
        </p:txBody>
      </p:sp>
      <p:cxnSp>
        <p:nvCxnSpPr>
          <p:cNvPr id="19" name="AutoShape 27"/>
          <p:cNvCxnSpPr>
            <a:cxnSpLocks noChangeShapeType="1"/>
            <a:stCxn id="10" idx="2"/>
            <a:endCxn id="12" idx="0"/>
          </p:cNvCxnSpPr>
          <p:nvPr/>
        </p:nvCxnSpPr>
        <p:spPr bwMode="auto">
          <a:xfrm rot="16200000" flipH="1">
            <a:off x="4520644" y="3952501"/>
            <a:ext cx="361890" cy="1614855"/>
          </a:xfrm>
          <a:prstGeom prst="bentConnector3">
            <a:avLst>
              <a:gd name="adj1" fmla="val 50000"/>
            </a:avLst>
          </a:prstGeom>
          <a:ln>
            <a:headEnd/>
            <a:tailEnd type="triangle" w="med" len="med"/>
          </a:ln>
        </p:spPr>
        <p:style>
          <a:lnRef idx="2">
            <a:schemeClr val="dk1"/>
          </a:lnRef>
          <a:fillRef idx="0">
            <a:schemeClr val="dk1"/>
          </a:fillRef>
          <a:effectRef idx="1">
            <a:schemeClr val="dk1"/>
          </a:effectRef>
          <a:fontRef idx="minor">
            <a:schemeClr val="tx1"/>
          </a:fontRef>
        </p:style>
      </p:cxnSp>
      <p:cxnSp>
        <p:nvCxnSpPr>
          <p:cNvPr id="20" name="AutoShape 30"/>
          <p:cNvCxnSpPr>
            <a:cxnSpLocks noChangeShapeType="1"/>
          </p:cNvCxnSpPr>
          <p:nvPr/>
        </p:nvCxnSpPr>
        <p:spPr bwMode="auto">
          <a:xfrm rot="5400000">
            <a:off x="5797946" y="4041556"/>
            <a:ext cx="385763" cy="1422400"/>
          </a:xfrm>
          <a:prstGeom prst="bentConnector3">
            <a:avLst>
              <a:gd name="adj1" fmla="val 49796"/>
            </a:avLst>
          </a:prstGeom>
          <a:ln>
            <a:headEnd/>
            <a:tailEnd type="triangle" w="med" len="med"/>
          </a:ln>
        </p:spPr>
        <p:style>
          <a:lnRef idx="2">
            <a:schemeClr val="dk1"/>
          </a:lnRef>
          <a:fillRef idx="0">
            <a:schemeClr val="dk1"/>
          </a:fillRef>
          <a:effectRef idx="1">
            <a:schemeClr val="dk1"/>
          </a:effectRef>
          <a:fontRef idx="minor">
            <a:schemeClr val="tx1"/>
          </a:fontRef>
        </p:style>
      </p:cxnSp>
      <p:sp>
        <p:nvSpPr>
          <p:cNvPr id="21" name="Line 32"/>
          <p:cNvSpPr>
            <a:spLocks noChangeShapeType="1"/>
          </p:cNvSpPr>
          <p:nvPr/>
        </p:nvSpPr>
        <p:spPr bwMode="auto">
          <a:xfrm>
            <a:off x="5355828" y="5321874"/>
            <a:ext cx="0" cy="3810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sz="2000" b="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000232" y="0"/>
            <a:ext cx="6934200" cy="452422"/>
          </a:xfrm>
        </p:spPr>
        <p:txBody>
          <a:bodyPr/>
          <a:lstStyle/>
          <a:p>
            <a:r>
              <a:rPr lang="id-ID" sz="2800" b="1" dirty="0" smtClean="0">
                <a:solidFill>
                  <a:srgbClr val="FF0000"/>
                </a:solidFill>
              </a:rPr>
              <a:t>Ganti Rugi dalam Kerusakan Lingkungan</a:t>
            </a:r>
            <a:endParaRPr lang="en-US" sz="2800" b="1" dirty="0">
              <a:solidFill>
                <a:srgbClr val="FF0000"/>
              </a:solidFill>
            </a:endParaRPr>
          </a:p>
        </p:txBody>
      </p:sp>
      <p:sp>
        <p:nvSpPr>
          <p:cNvPr id="60419" name="Rectangle 3"/>
          <p:cNvSpPr>
            <a:spLocks noGrp="1" noChangeArrowheads="1"/>
          </p:cNvSpPr>
          <p:nvPr>
            <p:ph type="body" idx="1"/>
          </p:nvPr>
        </p:nvSpPr>
        <p:spPr>
          <a:xfrm>
            <a:off x="1981200" y="1981200"/>
            <a:ext cx="6934200" cy="4267200"/>
          </a:xfrm>
        </p:spPr>
        <p:txBody>
          <a:bodyPr/>
          <a:lstStyle/>
          <a:p>
            <a:pPr>
              <a:lnSpc>
                <a:spcPct val="80000"/>
              </a:lnSpc>
            </a:pPr>
            <a:r>
              <a:rPr lang="en-US" altLang="ko-KR" sz="2000">
                <a:latin typeface="Verdana" pitchFamily="34" charset="0"/>
                <a:ea typeface="굴림" charset="-127"/>
              </a:rPr>
              <a:t>Your Text here</a:t>
            </a:r>
          </a:p>
          <a:p>
            <a:pPr>
              <a:lnSpc>
                <a:spcPct val="80000"/>
              </a:lnSpc>
            </a:pPr>
            <a:endParaRPr lang="en-US" altLang="ko-KR" sz="2000">
              <a:latin typeface="Verdana" pitchFamily="34" charset="0"/>
              <a:ea typeface="굴림" charset="-127"/>
            </a:endParaRPr>
          </a:p>
          <a:p>
            <a:pPr>
              <a:lnSpc>
                <a:spcPct val="80000"/>
              </a:lnSpc>
            </a:pPr>
            <a:r>
              <a:rPr lang="en-US" altLang="ko-KR" sz="2000">
                <a:latin typeface="Verdana" pitchFamily="34" charset="0"/>
                <a:ea typeface="굴림" charset="-127"/>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a:p>
            <a:pPr>
              <a:lnSpc>
                <a:spcPct val="80000"/>
              </a:lnSpc>
            </a:pPr>
            <a:endParaRPr lang="en-US" altLang="ko-KR" sz="2000">
              <a:latin typeface="Verdana" pitchFamily="34" charset="0"/>
              <a:ea typeface="굴림" charset="-127"/>
            </a:endParaRPr>
          </a:p>
          <a:p>
            <a:pPr>
              <a:lnSpc>
                <a:spcPct val="80000"/>
              </a:lnSpc>
            </a:pPr>
            <a:r>
              <a:rPr lang="en-US" altLang="ko-KR" sz="2000">
                <a:latin typeface="Verdana" pitchFamily="34" charset="0"/>
                <a:ea typeface="굴림" charset="-127"/>
              </a:rPr>
              <a:t>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lang="en-US" sz="2000"/>
          </a:p>
          <a:p>
            <a:pPr>
              <a:lnSpc>
                <a:spcPct val="80000"/>
              </a:lnSpc>
            </a:pPr>
            <a:endParaRPr lang="en-US" sz="2000"/>
          </a:p>
        </p:txBody>
      </p:sp>
      <p:sp>
        <p:nvSpPr>
          <p:cNvPr id="4" name="Rectangle 3"/>
          <p:cNvSpPr/>
          <p:nvPr/>
        </p:nvSpPr>
        <p:spPr bwMode="auto">
          <a:xfrm>
            <a:off x="0" y="642918"/>
            <a:ext cx="9144000" cy="6215082"/>
          </a:xfrm>
          <a:prstGeom prst="rect">
            <a:avLst/>
          </a:prstGeom>
          <a:solidFill>
            <a:srgbClr val="CCEC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5" name="Picture 143"/>
          <p:cNvPicPr>
            <a:picLocks noChangeAspect="1" noChangeArrowheads="1"/>
          </p:cNvPicPr>
          <p:nvPr/>
        </p:nvPicPr>
        <p:blipFill>
          <a:blip r:embed="rId4"/>
          <a:srcRect/>
          <a:stretch>
            <a:fillRect/>
          </a:stretch>
        </p:blipFill>
        <p:spPr bwMode="auto">
          <a:xfrm>
            <a:off x="857224" y="785794"/>
            <a:ext cx="7086600" cy="5562600"/>
          </a:xfrm>
          <a:prstGeom prst="rect">
            <a:avLst/>
          </a:prstGeom>
          <a:noFill/>
          <a:ln w="9525">
            <a:noFill/>
            <a:miter lim="800000"/>
            <a:headEnd/>
            <a:tailEnd/>
          </a:ln>
        </p:spPr>
      </p:pic>
      <p:sp>
        <p:nvSpPr>
          <p:cNvPr id="6" name="TextBox 5"/>
          <p:cNvSpPr txBox="1"/>
          <p:nvPr/>
        </p:nvSpPr>
        <p:spPr>
          <a:xfrm>
            <a:off x="214282" y="6429396"/>
            <a:ext cx="1428760" cy="307777"/>
          </a:xfrm>
          <a:prstGeom prst="rect">
            <a:avLst/>
          </a:prstGeom>
          <a:noFill/>
        </p:spPr>
        <p:txBody>
          <a:bodyPr wrap="square" rtlCol="0">
            <a:spAutoFit/>
          </a:bodyPr>
          <a:lstStyle/>
          <a:p>
            <a:r>
              <a:rPr lang="id-ID" sz="1400" dirty="0" smtClean="0"/>
              <a:t>Source: Anna</a:t>
            </a:r>
            <a:endParaRPr lang="id-ID"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4"/>
          <a:srcRect/>
          <a:stretch>
            <a:fillRect/>
          </a:stretch>
        </p:blipFill>
        <p:spPr bwMode="auto">
          <a:xfrm>
            <a:off x="0" y="3571876"/>
            <a:ext cx="4953000" cy="27314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3"/>
          <p:cNvPicPr>
            <a:picLocks noChangeAspect="1" noChangeArrowheads="1"/>
          </p:cNvPicPr>
          <p:nvPr/>
        </p:nvPicPr>
        <p:blipFill>
          <a:blip r:embed="rId5"/>
          <a:srcRect/>
          <a:stretch>
            <a:fillRect/>
          </a:stretch>
        </p:blipFill>
        <p:spPr bwMode="auto">
          <a:xfrm>
            <a:off x="571472" y="642918"/>
            <a:ext cx="4572000" cy="2971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1"/>
          <p:cNvPicPr>
            <a:picLocks noChangeAspect="1" noChangeArrowheads="1"/>
          </p:cNvPicPr>
          <p:nvPr/>
        </p:nvPicPr>
        <p:blipFill>
          <a:blip r:embed="rId6"/>
          <a:srcRect/>
          <a:stretch>
            <a:fillRect/>
          </a:stretch>
        </p:blipFill>
        <p:spPr bwMode="auto">
          <a:xfrm>
            <a:off x="3571868" y="3500438"/>
            <a:ext cx="5129561" cy="3048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2"/>
          <p:cNvPicPr>
            <a:picLocks noChangeAspect="1" noChangeArrowheads="1"/>
          </p:cNvPicPr>
          <p:nvPr/>
        </p:nvPicPr>
        <p:blipFill>
          <a:blip r:embed="rId7"/>
          <a:srcRect/>
          <a:stretch>
            <a:fillRect/>
          </a:stretch>
        </p:blipFill>
        <p:spPr bwMode="auto">
          <a:xfrm>
            <a:off x="4343400" y="571480"/>
            <a:ext cx="4800600" cy="28384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 calcmode="lin" valueType="num">
                                      <p:cBhvr>
                                        <p:cTn id="9" dur="3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000"/>
                            </p:stCondLst>
                            <p:childTnLst>
                              <p:par>
                                <p:cTn id="12" presetID="15"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3000" fill="hold"/>
                                        <p:tgtEl>
                                          <p:spTgt spid="5"/>
                                        </p:tgtEl>
                                        <p:attrNameLst>
                                          <p:attrName>ppt_w</p:attrName>
                                        </p:attrNameLst>
                                      </p:cBhvr>
                                      <p:tavLst>
                                        <p:tav tm="0">
                                          <p:val>
                                            <p:fltVal val="0"/>
                                          </p:val>
                                        </p:tav>
                                        <p:tav tm="100000">
                                          <p:val>
                                            <p:strVal val="#ppt_w"/>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3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6000"/>
                            </p:stCondLst>
                            <p:childTnLst>
                              <p:par>
                                <p:cTn id="19" presetID="15"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3000" fill="hold"/>
                                        <p:tgtEl>
                                          <p:spTgt spid="6"/>
                                        </p:tgtEl>
                                        <p:attrNameLst>
                                          <p:attrName>ppt_w</p:attrName>
                                        </p:attrNameLst>
                                      </p:cBhvr>
                                      <p:tavLst>
                                        <p:tav tm="0">
                                          <p:val>
                                            <p:fltVal val="0"/>
                                          </p:val>
                                        </p:tav>
                                        <p:tav tm="100000">
                                          <p:val>
                                            <p:strVal val="#ppt_w"/>
                                          </p:val>
                                        </p:tav>
                                      </p:tavLst>
                                    </p:anim>
                                    <p:anim calcmode="lin" valueType="num">
                                      <p:cBhvr>
                                        <p:cTn id="22" dur="3000" fill="hold"/>
                                        <p:tgtEl>
                                          <p:spTgt spid="6"/>
                                        </p:tgtEl>
                                        <p:attrNameLst>
                                          <p:attrName>ppt_h</p:attrName>
                                        </p:attrNameLst>
                                      </p:cBhvr>
                                      <p:tavLst>
                                        <p:tav tm="0">
                                          <p:val>
                                            <p:fltVal val="0"/>
                                          </p:val>
                                        </p:tav>
                                        <p:tav tm="100000">
                                          <p:val>
                                            <p:strVal val="#ppt_h"/>
                                          </p:val>
                                        </p:tav>
                                      </p:tavLst>
                                    </p:anim>
                                    <p:anim calcmode="lin" valueType="num">
                                      <p:cBhvr>
                                        <p:cTn id="23" dur="3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4" dur="3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9000"/>
                            </p:stCondLst>
                            <p:childTnLst>
                              <p:par>
                                <p:cTn id="26" presetID="15"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3000" fill="hold"/>
                                        <p:tgtEl>
                                          <p:spTgt spid="7"/>
                                        </p:tgtEl>
                                        <p:attrNameLst>
                                          <p:attrName>ppt_w</p:attrName>
                                        </p:attrNameLst>
                                      </p:cBhvr>
                                      <p:tavLst>
                                        <p:tav tm="0">
                                          <p:val>
                                            <p:fltVal val="0"/>
                                          </p:val>
                                        </p:tav>
                                        <p:tav tm="100000">
                                          <p:val>
                                            <p:strVal val="#ppt_w"/>
                                          </p:val>
                                        </p:tav>
                                      </p:tavLst>
                                    </p:anim>
                                    <p:anim calcmode="lin" valueType="num">
                                      <p:cBhvr>
                                        <p:cTn id="29" dur="3000" fill="hold"/>
                                        <p:tgtEl>
                                          <p:spTgt spid="7"/>
                                        </p:tgtEl>
                                        <p:attrNameLst>
                                          <p:attrName>ppt_h</p:attrName>
                                        </p:attrNameLst>
                                      </p:cBhvr>
                                      <p:tavLst>
                                        <p:tav tm="0">
                                          <p:val>
                                            <p:fltVal val="0"/>
                                          </p:val>
                                        </p:tav>
                                        <p:tav tm="100000">
                                          <p:val>
                                            <p:strVal val="#ppt_h"/>
                                          </p:val>
                                        </p:tav>
                                      </p:tavLst>
                                    </p:anim>
                                    <p:anim calcmode="lin" valueType="num">
                                      <p:cBhvr>
                                        <p:cTn id="30" dur="3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3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12000"/>
                            </p:stCondLst>
                            <p:childTnLst>
                              <p:par>
                                <p:cTn id="33" presetID="1" presetClass="exit" presetSubtype="0" fill="hold" nodeType="afterEffect">
                                  <p:stCondLst>
                                    <p:cond delay="0"/>
                                  </p:stCondLst>
                                  <p:childTnLst>
                                    <p:set>
                                      <p:cBhvr>
                                        <p:cTn id="34" dur="1" fill="hold">
                                          <p:stCondLst>
                                            <p:cond delay="0"/>
                                          </p:stCondLst>
                                        </p:cTn>
                                        <p:tgtEl>
                                          <p:spTgt spid="4"/>
                                        </p:tgtEl>
                                        <p:attrNameLst>
                                          <p:attrName>style.visibility</p:attrName>
                                        </p:attrNameLst>
                                      </p:cBhvr>
                                      <p:to>
                                        <p:strVal val="hidden"/>
                                      </p:to>
                                    </p:set>
                                  </p:childTnLst>
                                </p:cTn>
                              </p:par>
                            </p:childTnLst>
                          </p:cTn>
                        </p:par>
                        <p:par>
                          <p:cTn id="35" fill="hold">
                            <p:stCondLst>
                              <p:cond delay="12000"/>
                            </p:stCondLst>
                            <p:childTnLst>
                              <p:par>
                                <p:cTn id="36" presetID="1" presetClass="exit" presetSubtype="0" fill="hold" nodeType="afterEffect">
                                  <p:stCondLst>
                                    <p:cond delay="0"/>
                                  </p:stCondLst>
                                  <p:childTnLst>
                                    <p:set>
                                      <p:cBhvr>
                                        <p:cTn id="37" dur="1" fill="hold">
                                          <p:stCondLst>
                                            <p:cond delay="0"/>
                                          </p:stCondLst>
                                        </p:cTn>
                                        <p:tgtEl>
                                          <p:spTgt spid="5"/>
                                        </p:tgtEl>
                                        <p:attrNameLst>
                                          <p:attrName>style.visibility</p:attrName>
                                        </p:attrNameLst>
                                      </p:cBhvr>
                                      <p:to>
                                        <p:strVal val="hidden"/>
                                      </p:to>
                                    </p:set>
                                  </p:childTnLst>
                                </p:cTn>
                              </p:par>
                            </p:childTnLst>
                          </p:cTn>
                        </p:par>
                        <p:par>
                          <p:cTn id="38" fill="hold">
                            <p:stCondLst>
                              <p:cond delay="12000"/>
                            </p:stCondLst>
                            <p:childTnLst>
                              <p:par>
                                <p:cTn id="39" presetID="1" presetClass="exit" presetSubtype="0" fill="hold" nodeType="afterEffect">
                                  <p:stCondLst>
                                    <p:cond delay="0"/>
                                  </p:stCondLst>
                                  <p:childTnLst>
                                    <p:set>
                                      <p:cBhvr>
                                        <p:cTn id="40" dur="1" fill="hold">
                                          <p:stCondLst>
                                            <p:cond delay="0"/>
                                          </p:stCondLst>
                                        </p:cTn>
                                        <p:tgtEl>
                                          <p:spTgt spid="6"/>
                                        </p:tgtEl>
                                        <p:attrNameLst>
                                          <p:attrName>style.visibility</p:attrName>
                                        </p:attrNameLst>
                                      </p:cBhvr>
                                      <p:to>
                                        <p:strVal val="hidden"/>
                                      </p:to>
                                    </p:set>
                                  </p:childTnLst>
                                </p:cTn>
                              </p:par>
                            </p:childTnLst>
                          </p:cTn>
                        </p:par>
                        <p:par>
                          <p:cTn id="41" fill="hold">
                            <p:stCondLst>
                              <p:cond delay="12000"/>
                            </p:stCondLst>
                            <p:childTnLst>
                              <p:par>
                                <p:cTn id="42" presetID="1" presetClass="exit" presetSubtype="0" fill="hold" nodeType="afterEffect">
                                  <p:stCondLst>
                                    <p:cond delay="0"/>
                                  </p:stCondLst>
                                  <p:childTnLst>
                                    <p:set>
                                      <p:cBhvr>
                                        <p:cTn id="43" dur="1" fill="hold">
                                          <p:stCondLst>
                                            <p:cond delay="0"/>
                                          </p:stCondLst>
                                        </p:cTn>
                                        <p:tgtEl>
                                          <p:spTgt spid="7"/>
                                        </p:tgtEl>
                                        <p:attrNameLst>
                                          <p:attrName>style.visibility</p:attrName>
                                        </p:attrNameLst>
                                      </p:cBhvr>
                                      <p:to>
                                        <p:strVal val="hidden"/>
                                      </p:to>
                                    </p:set>
                                  </p:childTnLst>
                                </p:cTn>
                              </p:par>
                            </p:childTnLst>
                          </p:cTn>
                        </p:par>
                        <p:par>
                          <p:cTn id="44" fill="hold">
                            <p:stCondLst>
                              <p:cond delay="12000"/>
                            </p:stCondLst>
                            <p:childTnLst>
                              <p:par>
                                <p:cTn id="45" presetID="15"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3000" fill="hold"/>
                                        <p:tgtEl>
                                          <p:spTgt spid="4"/>
                                        </p:tgtEl>
                                        <p:attrNameLst>
                                          <p:attrName>ppt_w</p:attrName>
                                        </p:attrNameLst>
                                      </p:cBhvr>
                                      <p:tavLst>
                                        <p:tav tm="0">
                                          <p:val>
                                            <p:fltVal val="0"/>
                                          </p:val>
                                        </p:tav>
                                        <p:tav tm="100000">
                                          <p:val>
                                            <p:strVal val="#ppt_w"/>
                                          </p:val>
                                        </p:tav>
                                      </p:tavLst>
                                    </p:anim>
                                    <p:anim calcmode="lin" valueType="num">
                                      <p:cBhvr>
                                        <p:cTn id="48" dur="3000" fill="hold"/>
                                        <p:tgtEl>
                                          <p:spTgt spid="4"/>
                                        </p:tgtEl>
                                        <p:attrNameLst>
                                          <p:attrName>ppt_h</p:attrName>
                                        </p:attrNameLst>
                                      </p:cBhvr>
                                      <p:tavLst>
                                        <p:tav tm="0">
                                          <p:val>
                                            <p:fltVal val="0"/>
                                          </p:val>
                                        </p:tav>
                                        <p:tav tm="100000">
                                          <p:val>
                                            <p:strVal val="#ppt_h"/>
                                          </p:val>
                                        </p:tav>
                                      </p:tavLst>
                                    </p:anim>
                                    <p:anim calcmode="lin" valueType="num">
                                      <p:cBhvr>
                                        <p:cTn id="49" dur="3000" fill="hold"/>
                                        <p:tgtEl>
                                          <p:spTgt spid="4"/>
                                        </p:tgtEl>
                                        <p:attrNameLst>
                                          <p:attrName>ppt_x</p:attrName>
                                        </p:attrNameLst>
                                      </p:cBhvr>
                                      <p:tavLst>
                                        <p:tav tm="0" fmla="#ppt_x+(cos(-2*pi*(1-$))*-#ppt_x-sin(-2*pi*(1-$))*(1-#ppt_y))*(1-$)">
                                          <p:val>
                                            <p:fltVal val="0"/>
                                          </p:val>
                                        </p:tav>
                                        <p:tav tm="100000">
                                          <p:val>
                                            <p:fltVal val="1"/>
                                          </p:val>
                                        </p:tav>
                                      </p:tavLst>
                                    </p:anim>
                                    <p:anim calcmode="lin" valueType="num">
                                      <p:cBhvr>
                                        <p:cTn id="50" dur="3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15000"/>
                            </p:stCondLst>
                            <p:childTnLst>
                              <p:par>
                                <p:cTn id="52" presetID="15" presetClass="entr" presetSubtype="0" fill="hold" nodeType="after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3000" fill="hold"/>
                                        <p:tgtEl>
                                          <p:spTgt spid="5"/>
                                        </p:tgtEl>
                                        <p:attrNameLst>
                                          <p:attrName>ppt_w</p:attrName>
                                        </p:attrNameLst>
                                      </p:cBhvr>
                                      <p:tavLst>
                                        <p:tav tm="0">
                                          <p:val>
                                            <p:fltVal val="0"/>
                                          </p:val>
                                        </p:tav>
                                        <p:tav tm="100000">
                                          <p:val>
                                            <p:strVal val="#ppt_w"/>
                                          </p:val>
                                        </p:tav>
                                      </p:tavLst>
                                    </p:anim>
                                    <p:anim calcmode="lin" valueType="num">
                                      <p:cBhvr>
                                        <p:cTn id="55" dur="3000" fill="hold"/>
                                        <p:tgtEl>
                                          <p:spTgt spid="5"/>
                                        </p:tgtEl>
                                        <p:attrNameLst>
                                          <p:attrName>ppt_h</p:attrName>
                                        </p:attrNameLst>
                                      </p:cBhvr>
                                      <p:tavLst>
                                        <p:tav tm="0">
                                          <p:val>
                                            <p:fltVal val="0"/>
                                          </p:val>
                                        </p:tav>
                                        <p:tav tm="100000">
                                          <p:val>
                                            <p:strVal val="#ppt_h"/>
                                          </p:val>
                                        </p:tav>
                                      </p:tavLst>
                                    </p:anim>
                                    <p:anim calcmode="lin" valueType="num">
                                      <p:cBhvr>
                                        <p:cTn id="56" dur="3000" fill="hold"/>
                                        <p:tgtEl>
                                          <p:spTgt spid="5"/>
                                        </p:tgtEl>
                                        <p:attrNameLst>
                                          <p:attrName>ppt_x</p:attrName>
                                        </p:attrNameLst>
                                      </p:cBhvr>
                                      <p:tavLst>
                                        <p:tav tm="0" fmla="#ppt_x+(cos(-2*pi*(1-$))*-#ppt_x-sin(-2*pi*(1-$))*(1-#ppt_y))*(1-$)">
                                          <p:val>
                                            <p:fltVal val="0"/>
                                          </p:val>
                                        </p:tav>
                                        <p:tav tm="100000">
                                          <p:val>
                                            <p:fltVal val="1"/>
                                          </p:val>
                                        </p:tav>
                                      </p:tavLst>
                                    </p:anim>
                                    <p:anim calcmode="lin" valueType="num">
                                      <p:cBhvr>
                                        <p:cTn id="57" dur="3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58" fill="hold">
                            <p:stCondLst>
                              <p:cond delay="18000"/>
                            </p:stCondLst>
                            <p:childTnLst>
                              <p:par>
                                <p:cTn id="59" presetID="15"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3000" fill="hold"/>
                                        <p:tgtEl>
                                          <p:spTgt spid="6"/>
                                        </p:tgtEl>
                                        <p:attrNameLst>
                                          <p:attrName>ppt_w</p:attrName>
                                        </p:attrNameLst>
                                      </p:cBhvr>
                                      <p:tavLst>
                                        <p:tav tm="0">
                                          <p:val>
                                            <p:fltVal val="0"/>
                                          </p:val>
                                        </p:tav>
                                        <p:tav tm="100000">
                                          <p:val>
                                            <p:strVal val="#ppt_w"/>
                                          </p:val>
                                        </p:tav>
                                      </p:tavLst>
                                    </p:anim>
                                    <p:anim calcmode="lin" valueType="num">
                                      <p:cBhvr>
                                        <p:cTn id="62" dur="3000" fill="hold"/>
                                        <p:tgtEl>
                                          <p:spTgt spid="6"/>
                                        </p:tgtEl>
                                        <p:attrNameLst>
                                          <p:attrName>ppt_h</p:attrName>
                                        </p:attrNameLst>
                                      </p:cBhvr>
                                      <p:tavLst>
                                        <p:tav tm="0">
                                          <p:val>
                                            <p:fltVal val="0"/>
                                          </p:val>
                                        </p:tav>
                                        <p:tav tm="100000">
                                          <p:val>
                                            <p:strVal val="#ppt_h"/>
                                          </p:val>
                                        </p:tav>
                                      </p:tavLst>
                                    </p:anim>
                                    <p:anim calcmode="lin" valueType="num">
                                      <p:cBhvr>
                                        <p:cTn id="63" dur="3000" fill="hold"/>
                                        <p:tgtEl>
                                          <p:spTgt spid="6"/>
                                        </p:tgtEl>
                                        <p:attrNameLst>
                                          <p:attrName>ppt_x</p:attrName>
                                        </p:attrNameLst>
                                      </p:cBhvr>
                                      <p:tavLst>
                                        <p:tav tm="0" fmla="#ppt_x+(cos(-2*pi*(1-$))*-#ppt_x-sin(-2*pi*(1-$))*(1-#ppt_y))*(1-$)">
                                          <p:val>
                                            <p:fltVal val="0"/>
                                          </p:val>
                                        </p:tav>
                                        <p:tav tm="100000">
                                          <p:val>
                                            <p:fltVal val="1"/>
                                          </p:val>
                                        </p:tav>
                                      </p:tavLst>
                                    </p:anim>
                                    <p:anim calcmode="lin" valueType="num">
                                      <p:cBhvr>
                                        <p:cTn id="64" dur="3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65" fill="hold">
                            <p:stCondLst>
                              <p:cond delay="21000"/>
                            </p:stCondLst>
                            <p:childTnLst>
                              <p:par>
                                <p:cTn id="66" presetID="15" presetClass="entr" presetSubtype="0"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3000" fill="hold"/>
                                        <p:tgtEl>
                                          <p:spTgt spid="7"/>
                                        </p:tgtEl>
                                        <p:attrNameLst>
                                          <p:attrName>ppt_w</p:attrName>
                                        </p:attrNameLst>
                                      </p:cBhvr>
                                      <p:tavLst>
                                        <p:tav tm="0">
                                          <p:val>
                                            <p:fltVal val="0"/>
                                          </p:val>
                                        </p:tav>
                                        <p:tav tm="100000">
                                          <p:val>
                                            <p:strVal val="#ppt_w"/>
                                          </p:val>
                                        </p:tav>
                                      </p:tavLst>
                                    </p:anim>
                                    <p:anim calcmode="lin" valueType="num">
                                      <p:cBhvr>
                                        <p:cTn id="69" dur="3000" fill="hold"/>
                                        <p:tgtEl>
                                          <p:spTgt spid="7"/>
                                        </p:tgtEl>
                                        <p:attrNameLst>
                                          <p:attrName>ppt_h</p:attrName>
                                        </p:attrNameLst>
                                      </p:cBhvr>
                                      <p:tavLst>
                                        <p:tav tm="0">
                                          <p:val>
                                            <p:fltVal val="0"/>
                                          </p:val>
                                        </p:tav>
                                        <p:tav tm="100000">
                                          <p:val>
                                            <p:strVal val="#ppt_h"/>
                                          </p:val>
                                        </p:tav>
                                      </p:tavLst>
                                    </p:anim>
                                    <p:anim calcmode="lin" valueType="num">
                                      <p:cBhvr>
                                        <p:cTn id="70" dur="3000" fill="hold"/>
                                        <p:tgtEl>
                                          <p:spTgt spid="7"/>
                                        </p:tgtEl>
                                        <p:attrNameLst>
                                          <p:attrName>ppt_x</p:attrName>
                                        </p:attrNameLst>
                                      </p:cBhvr>
                                      <p:tavLst>
                                        <p:tav tm="0" fmla="#ppt_x+(cos(-2*pi*(1-$))*-#ppt_x-sin(-2*pi*(1-$))*(1-#ppt_y))*(1-$)">
                                          <p:val>
                                            <p:fltVal val="0"/>
                                          </p:val>
                                        </p:tav>
                                        <p:tav tm="100000">
                                          <p:val>
                                            <p:fltVal val="1"/>
                                          </p:val>
                                        </p:tav>
                                      </p:tavLst>
                                    </p:anim>
                                    <p:anim calcmode="lin" valueType="num">
                                      <p:cBhvr>
                                        <p:cTn id="71" dur="3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85918" y="214290"/>
            <a:ext cx="7358082" cy="715963"/>
          </a:xfrm>
        </p:spPr>
        <p:txBody>
          <a:bodyPr/>
          <a:lstStyle/>
          <a:p>
            <a:r>
              <a:rPr lang="id-ID" sz="2600" b="1" dirty="0" smtClean="0">
                <a:latin typeface="Verdana" pitchFamily="34" charset="0"/>
                <a:ea typeface="Verdana" pitchFamily="34" charset="0"/>
                <a:cs typeface="Verdana" pitchFamily="34" charset="0"/>
              </a:rPr>
              <a:t>PERANAN </a:t>
            </a:r>
            <a:r>
              <a:rPr lang="id-ID" sz="2600" b="1" i="1" dirty="0" smtClean="0">
                <a:latin typeface="Verdana" pitchFamily="34" charset="0"/>
                <a:ea typeface="Verdana" pitchFamily="34" charset="0"/>
                <a:cs typeface="Verdana" pitchFamily="34" charset="0"/>
              </a:rPr>
              <a:t>DISCOUNTING </a:t>
            </a:r>
            <a:r>
              <a:rPr lang="id-ID" sz="2600" b="1" dirty="0" smtClean="0">
                <a:latin typeface="Verdana" pitchFamily="34" charset="0"/>
                <a:ea typeface="Verdana" pitchFamily="34" charset="0"/>
                <a:cs typeface="Verdana" pitchFamily="34" charset="0"/>
              </a:rPr>
              <a:t>DALAM ANALISIS KERUSAKAN LINGKUNGAN</a:t>
            </a:r>
            <a:endParaRPr lang="en-US" sz="2600" b="1" dirty="0">
              <a:latin typeface="Verdana" pitchFamily="34" charset="0"/>
              <a:ea typeface="Verdana" pitchFamily="34" charset="0"/>
              <a:cs typeface="Verdana" pitchFamily="34" charset="0"/>
            </a:endParaRPr>
          </a:p>
        </p:txBody>
      </p:sp>
      <p:sp>
        <p:nvSpPr>
          <p:cNvPr id="60419" name="Rectangle 3"/>
          <p:cNvSpPr>
            <a:spLocks noGrp="1" noChangeArrowheads="1"/>
          </p:cNvSpPr>
          <p:nvPr>
            <p:ph type="body" idx="1"/>
          </p:nvPr>
        </p:nvSpPr>
        <p:spPr>
          <a:xfrm>
            <a:off x="1928794" y="1571612"/>
            <a:ext cx="3857652" cy="4929222"/>
          </a:xfrm>
        </p:spPr>
        <p:txBody>
          <a:bodyPr/>
          <a:lstStyle/>
          <a:p>
            <a:pPr>
              <a:lnSpc>
                <a:spcPct val="80000"/>
              </a:lnSpc>
              <a:buNone/>
            </a:pPr>
            <a:r>
              <a:rPr lang="id-ID" sz="2800" b="1" dirty="0" smtClean="0">
                <a:solidFill>
                  <a:srgbClr val="FF0000"/>
                </a:solidFill>
              </a:rPr>
              <a:t>Pop up Quiz:</a:t>
            </a:r>
          </a:p>
          <a:p>
            <a:pPr marL="0" indent="0">
              <a:lnSpc>
                <a:spcPct val="80000"/>
              </a:lnSpc>
              <a:buNone/>
            </a:pPr>
            <a:r>
              <a:rPr lang="id-ID" sz="2400" dirty="0" smtClean="0">
                <a:solidFill>
                  <a:srgbClr val="000000"/>
                </a:solidFill>
              </a:rPr>
              <a:t>Apabila anda diberitahukan mendapat warisan $100 juta, maka </a:t>
            </a:r>
            <a:r>
              <a:rPr lang="id-ID" sz="2400" dirty="0" smtClean="0">
                <a:solidFill>
                  <a:srgbClr val="0000CC"/>
                </a:solidFill>
              </a:rPr>
              <a:t>anda mau mengambilnya saat ini atau tahun depan????</a:t>
            </a:r>
          </a:p>
          <a:p>
            <a:pPr marL="0" indent="0">
              <a:lnSpc>
                <a:spcPct val="80000"/>
              </a:lnSpc>
              <a:buNone/>
            </a:pPr>
            <a:r>
              <a:rPr lang="id-ID" sz="2400" dirty="0" smtClean="0">
                <a:solidFill>
                  <a:srgbClr val="000000"/>
                </a:solidFill>
              </a:rPr>
              <a:t>Alasan????</a:t>
            </a:r>
          </a:p>
          <a:p>
            <a:pPr marL="457200" indent="-457200">
              <a:lnSpc>
                <a:spcPct val="80000"/>
              </a:lnSpc>
              <a:buAutoNum type="arabicPeriod"/>
            </a:pPr>
            <a:r>
              <a:rPr lang="id-ID" sz="2400" dirty="0" smtClean="0">
                <a:solidFill>
                  <a:srgbClr val="000000"/>
                </a:solidFill>
              </a:rPr>
              <a:t>Nilai sekarang lebih tinggi   .......????</a:t>
            </a:r>
          </a:p>
          <a:p>
            <a:pPr marL="457200" indent="-457200">
              <a:lnSpc>
                <a:spcPct val="80000"/>
              </a:lnSpc>
              <a:buAutoNum type="arabicPeriod"/>
            </a:pPr>
            <a:r>
              <a:rPr lang="id-ID" sz="2400" dirty="0" smtClean="0">
                <a:solidFill>
                  <a:srgbClr val="000000"/>
                </a:solidFill>
              </a:rPr>
              <a:t>$100 juta sekarang lebih berarti ....????</a:t>
            </a:r>
          </a:p>
          <a:p>
            <a:pPr marL="457200" indent="-457200">
              <a:lnSpc>
                <a:spcPct val="80000"/>
              </a:lnSpc>
              <a:buAutoNum type="arabicPeriod"/>
            </a:pPr>
            <a:r>
              <a:rPr lang="id-ID" sz="2400" dirty="0" smtClean="0">
                <a:solidFill>
                  <a:srgbClr val="000000"/>
                </a:solidFill>
              </a:rPr>
              <a:t>Atau sebaliknya???</a:t>
            </a:r>
          </a:p>
          <a:p>
            <a:pPr marL="457200" indent="-457200">
              <a:lnSpc>
                <a:spcPct val="80000"/>
              </a:lnSpc>
              <a:buAutoNum type="arabicPeriod"/>
            </a:pPr>
            <a:r>
              <a:rPr lang="id-ID" sz="2400" dirty="0" smtClean="0">
                <a:solidFill>
                  <a:srgbClr val="000000"/>
                </a:solidFill>
              </a:rPr>
              <a:t>Alasan anda????</a:t>
            </a:r>
            <a:endParaRPr lang="en-US" sz="2400" dirty="0">
              <a:solidFill>
                <a:srgbClr val="000000"/>
              </a:solidFill>
            </a:endParaRPr>
          </a:p>
        </p:txBody>
      </p:sp>
      <p:pic>
        <p:nvPicPr>
          <p:cNvPr id="22531" name="Picture 3"/>
          <p:cNvPicPr>
            <a:picLocks noChangeAspect="1" noChangeArrowheads="1"/>
          </p:cNvPicPr>
          <p:nvPr/>
        </p:nvPicPr>
        <p:blipFill>
          <a:blip r:embed="rId4"/>
          <a:srcRect/>
          <a:stretch>
            <a:fillRect/>
          </a:stretch>
        </p:blipFill>
        <p:spPr bwMode="auto">
          <a:xfrm>
            <a:off x="5929322" y="1643050"/>
            <a:ext cx="3000396" cy="2002496"/>
          </a:xfrm>
          <a:prstGeom prst="rect">
            <a:avLst/>
          </a:prstGeom>
          <a:noFill/>
          <a:ln w="9525">
            <a:noFill/>
            <a:miter lim="800000"/>
            <a:headEnd/>
            <a:tailEnd/>
          </a:ln>
          <a:effectLst/>
        </p:spPr>
      </p:pic>
      <p:pic>
        <p:nvPicPr>
          <p:cNvPr id="22533" name="Picture 5" descr="http://www.mint.com/blog/wp-content/uploads/2012/01/Time-vs-Money.jpg"/>
          <p:cNvPicPr>
            <a:picLocks noChangeAspect="1" noChangeArrowheads="1"/>
          </p:cNvPicPr>
          <p:nvPr/>
        </p:nvPicPr>
        <p:blipFill>
          <a:blip r:embed="rId5"/>
          <a:srcRect/>
          <a:stretch>
            <a:fillRect/>
          </a:stretch>
        </p:blipFill>
        <p:spPr bwMode="auto">
          <a:xfrm>
            <a:off x="5709135" y="4143380"/>
            <a:ext cx="3434865" cy="207170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85918" y="0"/>
            <a:ext cx="6934200" cy="715963"/>
          </a:xfrm>
        </p:spPr>
        <p:txBody>
          <a:bodyPr/>
          <a:lstStyle/>
          <a:p>
            <a:r>
              <a:rPr lang="id-ID" sz="3200" dirty="0" smtClean="0">
                <a:solidFill>
                  <a:srgbClr val="000000"/>
                </a:solidFill>
              </a:rPr>
              <a:t>The Importance of Discounting (1)</a:t>
            </a:r>
            <a:endParaRPr lang="en-US" sz="3200" dirty="0">
              <a:solidFill>
                <a:srgbClr val="000000"/>
              </a:solidFill>
            </a:endParaRPr>
          </a:p>
        </p:txBody>
      </p:sp>
      <p:sp>
        <p:nvSpPr>
          <p:cNvPr id="60419" name="Rectangle 3"/>
          <p:cNvSpPr>
            <a:spLocks noGrp="1" noChangeArrowheads="1"/>
          </p:cNvSpPr>
          <p:nvPr>
            <p:ph type="body" idx="1"/>
          </p:nvPr>
        </p:nvSpPr>
        <p:spPr>
          <a:xfrm>
            <a:off x="1714480" y="1071546"/>
            <a:ext cx="7429520" cy="5572164"/>
          </a:xfrm>
        </p:spPr>
        <p:txBody>
          <a:bodyPr/>
          <a:lstStyle/>
          <a:p>
            <a:r>
              <a:rPr lang="id-ID" sz="2400" dirty="0" smtClean="0">
                <a:solidFill>
                  <a:srgbClr val="000000"/>
                </a:solidFill>
              </a:rPr>
              <a:t>Peraturan untuk penilaian kerusakan sumber daya alam di bawah OPA </a:t>
            </a:r>
            <a:r>
              <a:rPr lang="en-US" sz="2400" dirty="0" smtClean="0">
                <a:solidFill>
                  <a:srgbClr val="000000"/>
                </a:solidFill>
              </a:rPr>
              <a:t>(Oil Pollution Act) </a:t>
            </a:r>
            <a:r>
              <a:rPr lang="en-US" sz="2400" dirty="0" err="1" smtClean="0">
                <a:solidFill>
                  <a:srgbClr val="000000"/>
                </a:solidFill>
              </a:rPr>
              <a:t>membahas</a:t>
            </a:r>
            <a:r>
              <a:rPr lang="en-US" sz="2400" dirty="0" smtClean="0">
                <a:solidFill>
                  <a:srgbClr val="000000"/>
                </a:solidFill>
              </a:rPr>
              <a:t> </a:t>
            </a:r>
            <a:r>
              <a:rPr lang="en-US" sz="2400" dirty="0" err="1" smtClean="0">
                <a:solidFill>
                  <a:srgbClr val="000000"/>
                </a:solidFill>
              </a:rPr>
              <a:t>pendiskontoan</a:t>
            </a:r>
            <a:r>
              <a:rPr lang="en-US" sz="2400" dirty="0" smtClean="0">
                <a:solidFill>
                  <a:srgbClr val="000000"/>
                </a:solidFill>
              </a:rPr>
              <a:t> </a:t>
            </a:r>
            <a:r>
              <a:rPr lang="id-ID" sz="2400" dirty="0" smtClean="0">
                <a:solidFill>
                  <a:srgbClr val="000000"/>
                </a:solidFill>
              </a:rPr>
              <a:t>dan ketidakpastian dalam perhitungan klaim kerusakan.</a:t>
            </a:r>
          </a:p>
          <a:p>
            <a:endParaRPr lang="id-ID" sz="800" dirty="0" smtClean="0">
              <a:solidFill>
                <a:srgbClr val="000000"/>
              </a:solidFill>
            </a:endParaRPr>
          </a:p>
          <a:p>
            <a:r>
              <a:rPr lang="id-ID" sz="2400" dirty="0" smtClean="0">
                <a:solidFill>
                  <a:srgbClr val="000000"/>
                </a:solidFill>
              </a:rPr>
              <a:t>Kebanyakan, elemen klaim kerusakan sumber daya alam akan terjadi selama beberapa periode waktu dan besaran </a:t>
            </a:r>
            <a:r>
              <a:rPr lang="en-US" sz="2400" dirty="0" err="1" smtClean="0">
                <a:solidFill>
                  <a:srgbClr val="000000"/>
                </a:solidFill>
              </a:rPr>
              <a:t>elemen</a:t>
            </a:r>
            <a:r>
              <a:rPr lang="en-US" sz="2400" dirty="0" smtClean="0">
                <a:solidFill>
                  <a:srgbClr val="000000"/>
                </a:solidFill>
              </a:rPr>
              <a:t> </a:t>
            </a:r>
            <a:r>
              <a:rPr lang="id-ID" sz="2400" dirty="0" smtClean="0">
                <a:solidFill>
                  <a:srgbClr val="000000"/>
                </a:solidFill>
              </a:rPr>
              <a:t>klaim kerusakan akan </a:t>
            </a:r>
            <a:r>
              <a:rPr lang="en-US" sz="2400" dirty="0" err="1" smtClean="0">
                <a:solidFill>
                  <a:srgbClr val="000000"/>
                </a:solidFill>
              </a:rPr>
              <a:t>tidak</a:t>
            </a:r>
            <a:r>
              <a:rPr lang="en-US" sz="2400" dirty="0" smtClean="0">
                <a:solidFill>
                  <a:srgbClr val="000000"/>
                </a:solidFill>
              </a:rPr>
              <a:t> </a:t>
            </a:r>
            <a:r>
              <a:rPr lang="id-ID" sz="2400" dirty="0" smtClean="0">
                <a:solidFill>
                  <a:srgbClr val="000000"/>
                </a:solidFill>
              </a:rPr>
              <a:t>pasti karena beberapa faktor penentu kerusakan mungkin tidak diketahui pada saat klaim dilakukan (misalnya, durasi dari </a:t>
            </a:r>
            <a:r>
              <a:rPr lang="en-US" sz="2400" dirty="0" smtClean="0">
                <a:solidFill>
                  <a:srgbClr val="000000"/>
                </a:solidFill>
              </a:rPr>
              <a:t>injury</a:t>
            </a:r>
            <a:r>
              <a:rPr lang="id-ID" sz="2400" dirty="0" smtClean="0">
                <a:solidFill>
                  <a:srgbClr val="000000"/>
                </a:solidFill>
              </a:rPr>
              <a:t>, waktu pemulihan layanan). </a:t>
            </a:r>
          </a:p>
          <a:p>
            <a:endParaRPr lang="id-ID" sz="800" dirty="0" smtClean="0">
              <a:solidFill>
                <a:srgbClr val="000000"/>
              </a:solidFill>
            </a:endParaRPr>
          </a:p>
          <a:p>
            <a:r>
              <a:rPr lang="id-ID" sz="2400" dirty="0" smtClean="0">
                <a:solidFill>
                  <a:srgbClr val="000000"/>
                </a:solidFill>
              </a:rPr>
              <a:t>Penilaian harus mempertimbangkan waktu</a:t>
            </a:r>
            <a:r>
              <a:rPr lang="en-US" sz="2400" dirty="0" smtClean="0">
                <a:solidFill>
                  <a:srgbClr val="000000"/>
                </a:solidFill>
              </a:rPr>
              <a:t> yang</a:t>
            </a:r>
            <a:r>
              <a:rPr lang="id-ID" sz="2400" dirty="0" smtClean="0">
                <a:solidFill>
                  <a:srgbClr val="000000"/>
                </a:solidFill>
              </a:rPr>
              <a:t> hilang dan</a:t>
            </a:r>
            <a:r>
              <a:rPr lang="en-US" sz="2400" dirty="0" smtClean="0">
                <a:solidFill>
                  <a:srgbClr val="000000"/>
                </a:solidFill>
              </a:rPr>
              <a:t> </a:t>
            </a:r>
            <a:r>
              <a:rPr lang="en-US" sz="2400" dirty="0" err="1" smtClean="0">
                <a:solidFill>
                  <a:srgbClr val="000000"/>
                </a:solidFill>
              </a:rPr>
              <a:t>manfaat</a:t>
            </a:r>
            <a:r>
              <a:rPr lang="id-ID" sz="2400" dirty="0" smtClean="0">
                <a:solidFill>
                  <a:srgbClr val="000000"/>
                </a:solidFill>
              </a:rPr>
              <a:t> dikembalikan, serta ketidakpastian.</a:t>
            </a:r>
            <a:endParaRPr lang="id-ID" sz="2400"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85918" y="0"/>
            <a:ext cx="6934200" cy="715963"/>
          </a:xfrm>
        </p:spPr>
        <p:txBody>
          <a:bodyPr/>
          <a:lstStyle/>
          <a:p>
            <a:r>
              <a:rPr lang="id-ID" sz="3200" dirty="0" smtClean="0">
                <a:solidFill>
                  <a:srgbClr val="000000"/>
                </a:solidFill>
              </a:rPr>
              <a:t>The Importance of Discounting (2)</a:t>
            </a:r>
            <a:endParaRPr lang="en-US" sz="3200" dirty="0">
              <a:solidFill>
                <a:srgbClr val="000000"/>
              </a:solidFill>
            </a:endParaRPr>
          </a:p>
        </p:txBody>
      </p:sp>
      <p:sp>
        <p:nvSpPr>
          <p:cNvPr id="60419" name="Rectangle 3"/>
          <p:cNvSpPr>
            <a:spLocks noGrp="1" noChangeArrowheads="1"/>
          </p:cNvSpPr>
          <p:nvPr>
            <p:ph type="body" idx="1"/>
          </p:nvPr>
        </p:nvSpPr>
        <p:spPr>
          <a:xfrm>
            <a:off x="1714480" y="928670"/>
            <a:ext cx="7429520" cy="5572164"/>
          </a:xfrm>
        </p:spPr>
        <p:txBody>
          <a:bodyPr/>
          <a:lstStyle/>
          <a:p>
            <a:r>
              <a:rPr lang="id-ID" sz="2200" dirty="0" smtClean="0">
                <a:solidFill>
                  <a:srgbClr val="000000"/>
                </a:solidFill>
              </a:rPr>
              <a:t>Peraturan untuk penilaian kerusakan sumber daya alam di bawah OPA </a:t>
            </a:r>
            <a:r>
              <a:rPr lang="en-US" sz="2200" dirty="0" smtClean="0">
                <a:solidFill>
                  <a:srgbClr val="000000"/>
                </a:solidFill>
              </a:rPr>
              <a:t>(Oil Pollution Act) </a:t>
            </a:r>
            <a:r>
              <a:rPr lang="en-US" sz="2200" dirty="0" err="1" smtClean="0">
                <a:solidFill>
                  <a:srgbClr val="000000"/>
                </a:solidFill>
              </a:rPr>
              <a:t>membahas</a:t>
            </a:r>
            <a:r>
              <a:rPr lang="en-US" sz="2200" dirty="0" smtClean="0">
                <a:solidFill>
                  <a:srgbClr val="000000"/>
                </a:solidFill>
              </a:rPr>
              <a:t> </a:t>
            </a:r>
            <a:r>
              <a:rPr lang="en-US" sz="2200" dirty="0" err="1" smtClean="0">
                <a:solidFill>
                  <a:srgbClr val="000000"/>
                </a:solidFill>
              </a:rPr>
              <a:t>pendiskontoan</a:t>
            </a:r>
            <a:r>
              <a:rPr lang="en-US" sz="2200" dirty="0" smtClean="0">
                <a:solidFill>
                  <a:srgbClr val="000000"/>
                </a:solidFill>
              </a:rPr>
              <a:t> </a:t>
            </a:r>
            <a:r>
              <a:rPr lang="id-ID" sz="2200" dirty="0" smtClean="0">
                <a:solidFill>
                  <a:srgbClr val="000000"/>
                </a:solidFill>
              </a:rPr>
              <a:t>dan ketidakpastian dalam perhitungan klaim kerusakan.</a:t>
            </a:r>
          </a:p>
          <a:p>
            <a:endParaRPr lang="id-ID" sz="1200" dirty="0" smtClean="0">
              <a:solidFill>
                <a:srgbClr val="000000"/>
              </a:solidFill>
            </a:endParaRPr>
          </a:p>
          <a:p>
            <a:r>
              <a:rPr lang="id-ID" sz="2200" dirty="0" smtClean="0">
                <a:solidFill>
                  <a:srgbClr val="000000"/>
                </a:solidFill>
              </a:rPr>
              <a:t>Pendiskontoan </a:t>
            </a:r>
            <a:r>
              <a:rPr lang="id-ID" sz="2200" dirty="0" smtClean="0">
                <a:solidFill>
                  <a:srgbClr val="000000"/>
                </a:solidFill>
                <a:sym typeface="Wingdings" pitchFamily="2" charset="2"/>
              </a:rPr>
              <a:t> </a:t>
            </a:r>
            <a:r>
              <a:rPr lang="id-ID" sz="2200" dirty="0" smtClean="0">
                <a:solidFill>
                  <a:srgbClr val="000000"/>
                </a:solidFill>
              </a:rPr>
              <a:t>prosedur ekonomi </a:t>
            </a:r>
            <a:r>
              <a:rPr lang="en-US" sz="2200" dirty="0" smtClean="0">
                <a:solidFill>
                  <a:srgbClr val="000000"/>
                </a:solidFill>
                <a:sym typeface="Wingdings" pitchFamily="2" charset="2"/>
              </a:rPr>
              <a:t></a:t>
            </a:r>
            <a:r>
              <a:rPr lang="id-ID" sz="2200" dirty="0" smtClean="0">
                <a:solidFill>
                  <a:srgbClr val="000000"/>
                </a:solidFill>
                <a:sym typeface="Wingdings" pitchFamily="2" charset="2"/>
              </a:rPr>
              <a:t> </a:t>
            </a:r>
            <a:r>
              <a:rPr lang="id-ID" sz="2200" dirty="0" smtClean="0">
                <a:solidFill>
                  <a:srgbClr val="000000"/>
                </a:solidFill>
              </a:rPr>
              <a:t>digunakan untuk </a:t>
            </a:r>
            <a:r>
              <a:rPr lang="en-US" sz="2200" dirty="0" err="1" smtClean="0">
                <a:solidFill>
                  <a:srgbClr val="000000"/>
                </a:solidFill>
              </a:rPr>
              <a:t>memboboti</a:t>
            </a:r>
            <a:r>
              <a:rPr lang="en-US" sz="2200" dirty="0" smtClean="0">
                <a:solidFill>
                  <a:srgbClr val="000000"/>
                </a:solidFill>
              </a:rPr>
              <a:t> </a:t>
            </a:r>
            <a:r>
              <a:rPr lang="en-US" sz="2200" dirty="0" err="1" smtClean="0">
                <a:solidFill>
                  <a:srgbClr val="000000"/>
                </a:solidFill>
              </a:rPr>
              <a:t>manfaat</a:t>
            </a:r>
            <a:r>
              <a:rPr lang="en-US" sz="2200" dirty="0" smtClean="0">
                <a:solidFill>
                  <a:srgbClr val="000000"/>
                </a:solidFill>
              </a:rPr>
              <a:t> </a:t>
            </a:r>
            <a:r>
              <a:rPr lang="en-US" sz="2200" dirty="0" err="1" smtClean="0">
                <a:solidFill>
                  <a:srgbClr val="000000"/>
                </a:solidFill>
              </a:rPr>
              <a:t>atau</a:t>
            </a:r>
            <a:r>
              <a:rPr lang="en-US" sz="2200" dirty="0" smtClean="0">
                <a:solidFill>
                  <a:srgbClr val="000000"/>
                </a:solidFill>
              </a:rPr>
              <a:t> </a:t>
            </a:r>
            <a:r>
              <a:rPr lang="en-US" sz="2200" dirty="0" err="1" smtClean="0">
                <a:solidFill>
                  <a:srgbClr val="000000"/>
                </a:solidFill>
              </a:rPr>
              <a:t>biaya</a:t>
            </a:r>
            <a:r>
              <a:rPr lang="en-US" sz="2200" dirty="0" smtClean="0">
                <a:solidFill>
                  <a:srgbClr val="000000"/>
                </a:solidFill>
              </a:rPr>
              <a:t> </a:t>
            </a:r>
            <a:r>
              <a:rPr lang="id-ID" sz="2200" dirty="0" smtClean="0">
                <a:solidFill>
                  <a:srgbClr val="000000"/>
                </a:solidFill>
              </a:rPr>
              <a:t>masa lalu dan masa depan </a:t>
            </a:r>
            <a:r>
              <a:rPr lang="en-US" sz="2200" dirty="0" smtClean="0">
                <a:solidFill>
                  <a:srgbClr val="000000"/>
                </a:solidFill>
                <a:sym typeface="Wingdings" pitchFamily="2" charset="2"/>
              </a:rPr>
              <a:t></a:t>
            </a:r>
            <a:r>
              <a:rPr lang="id-ID" sz="2200" dirty="0" smtClean="0">
                <a:solidFill>
                  <a:srgbClr val="000000"/>
                </a:solidFill>
                <a:sym typeface="Wingdings" pitchFamily="2" charset="2"/>
              </a:rPr>
              <a:t> </a:t>
            </a:r>
            <a:r>
              <a:rPr lang="en-US" sz="2200" dirty="0" err="1" smtClean="0">
                <a:solidFill>
                  <a:srgbClr val="000000"/>
                </a:solidFill>
              </a:rPr>
              <a:t>dapat</a:t>
            </a:r>
            <a:r>
              <a:rPr lang="id-ID" sz="2200" dirty="0" smtClean="0">
                <a:solidFill>
                  <a:srgbClr val="000000"/>
                </a:solidFill>
              </a:rPr>
              <a:t> dibandingkan untuk menyajikan manfaat dan biaya. </a:t>
            </a:r>
          </a:p>
          <a:p>
            <a:r>
              <a:rPr lang="id-ID" sz="2200" dirty="0" smtClean="0">
                <a:solidFill>
                  <a:srgbClr val="000000"/>
                </a:solidFill>
              </a:rPr>
              <a:t>Pendiskontoan diperlukan untuk menghitung nilai sekarang dari kerugian </a:t>
            </a:r>
            <a:r>
              <a:rPr lang="en-US" sz="2200" dirty="0" err="1" smtClean="0">
                <a:solidFill>
                  <a:srgbClr val="000000"/>
                </a:solidFill>
              </a:rPr>
              <a:t>layanan</a:t>
            </a:r>
            <a:r>
              <a:rPr lang="en-US" sz="2200" dirty="0" smtClean="0">
                <a:solidFill>
                  <a:srgbClr val="000000"/>
                </a:solidFill>
              </a:rPr>
              <a:t> </a:t>
            </a:r>
            <a:r>
              <a:rPr lang="en-US" sz="2200" dirty="0" err="1" smtClean="0">
                <a:solidFill>
                  <a:srgbClr val="000000"/>
                </a:solidFill>
              </a:rPr>
              <a:t>sementara</a:t>
            </a:r>
            <a:r>
              <a:rPr lang="en-US" sz="2200" dirty="0" smtClean="0">
                <a:solidFill>
                  <a:srgbClr val="000000"/>
                </a:solidFill>
              </a:rPr>
              <a:t> </a:t>
            </a:r>
            <a:r>
              <a:rPr lang="id-ID" sz="2200" dirty="0" smtClean="0">
                <a:solidFill>
                  <a:srgbClr val="000000"/>
                </a:solidFill>
              </a:rPr>
              <a:t>dan keuntungan </a:t>
            </a:r>
            <a:r>
              <a:rPr lang="en-US" sz="2200" dirty="0" err="1" smtClean="0">
                <a:solidFill>
                  <a:srgbClr val="000000"/>
                </a:solidFill>
              </a:rPr>
              <a:t>restorasi</a:t>
            </a:r>
            <a:r>
              <a:rPr lang="en-US" sz="2200" dirty="0" smtClean="0">
                <a:solidFill>
                  <a:srgbClr val="000000"/>
                </a:solidFill>
              </a:rPr>
              <a:t> </a:t>
            </a:r>
            <a:r>
              <a:rPr lang="id-ID" sz="2200" dirty="0" smtClean="0">
                <a:solidFill>
                  <a:srgbClr val="000000"/>
                </a:solidFill>
              </a:rPr>
              <a:t>serta nilai kini </a:t>
            </a:r>
            <a:r>
              <a:rPr lang="en-US" sz="2200" dirty="0" err="1" smtClean="0">
                <a:solidFill>
                  <a:srgbClr val="000000"/>
                </a:solidFill>
              </a:rPr>
              <a:t>dari</a:t>
            </a:r>
            <a:r>
              <a:rPr lang="en-US" sz="2200" dirty="0" smtClean="0">
                <a:solidFill>
                  <a:srgbClr val="000000"/>
                </a:solidFill>
              </a:rPr>
              <a:t> </a:t>
            </a:r>
            <a:r>
              <a:rPr lang="en-US" sz="2200" dirty="0" err="1" smtClean="0">
                <a:solidFill>
                  <a:srgbClr val="000000"/>
                </a:solidFill>
              </a:rPr>
              <a:t>restorasi</a:t>
            </a:r>
            <a:r>
              <a:rPr lang="id-ID" sz="2200" dirty="0" smtClean="0">
                <a:solidFill>
                  <a:srgbClr val="000000"/>
                </a:solidFill>
              </a:rPr>
              <a:t> darurat, restorasi, dan biaya penilaian. </a:t>
            </a:r>
          </a:p>
          <a:p>
            <a:pPr algn="ctr">
              <a:buNone/>
            </a:pPr>
            <a:r>
              <a:rPr lang="x-none" sz="2300" smtClean="0">
                <a:solidFill>
                  <a:srgbClr val="0000CC"/>
                </a:solidFill>
              </a:rPr>
              <a:t>Berapa tingkat </a:t>
            </a:r>
            <a:r>
              <a:rPr lang="id-ID" sz="2300" dirty="0" smtClean="0">
                <a:solidFill>
                  <a:srgbClr val="0000CC"/>
                </a:solidFill>
              </a:rPr>
              <a:t>diskonto yang sesuai untuk masing-masing komponen dari sebuah klaim kerusakan?????????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85918" y="285728"/>
            <a:ext cx="6934200" cy="715963"/>
          </a:xfrm>
        </p:spPr>
        <p:txBody>
          <a:bodyPr/>
          <a:lstStyle/>
          <a:p>
            <a:r>
              <a:rPr lang="id-ID" sz="3200" dirty="0" smtClean="0">
                <a:solidFill>
                  <a:srgbClr val="000000"/>
                </a:solidFill>
              </a:rPr>
              <a:t>The Importance of Discounting (3)</a:t>
            </a:r>
            <a:endParaRPr lang="en-US" sz="3200" dirty="0">
              <a:solidFill>
                <a:srgbClr val="000000"/>
              </a:solidFill>
            </a:endParaRPr>
          </a:p>
        </p:txBody>
      </p:sp>
      <p:sp>
        <p:nvSpPr>
          <p:cNvPr id="60419" name="Rectangle 3"/>
          <p:cNvSpPr>
            <a:spLocks noGrp="1" noChangeArrowheads="1"/>
          </p:cNvSpPr>
          <p:nvPr>
            <p:ph type="body" idx="1"/>
          </p:nvPr>
        </p:nvSpPr>
        <p:spPr>
          <a:xfrm>
            <a:off x="1857356" y="1857364"/>
            <a:ext cx="7286644" cy="5000636"/>
          </a:xfrm>
        </p:spPr>
        <p:txBody>
          <a:bodyPr/>
          <a:lstStyle/>
          <a:p>
            <a:r>
              <a:rPr lang="id-ID" sz="2400" dirty="0" smtClean="0">
                <a:solidFill>
                  <a:srgbClr val="000000"/>
                </a:solidFill>
              </a:rPr>
              <a:t>Pemilihan tingkat diskonto adalah pertimbangan utama dan sering menjadi sumber kontroversi, misal ketika menimbang manfaat dan biaya proyek restorasi pesisir dan program  pengelolaan lingkungan. </a:t>
            </a:r>
          </a:p>
          <a:p>
            <a:r>
              <a:rPr lang="id-ID" sz="2400" dirty="0" smtClean="0">
                <a:solidFill>
                  <a:srgbClr val="000000"/>
                </a:solidFill>
              </a:rPr>
              <a:t>Tingkat </a:t>
            </a:r>
            <a:r>
              <a:rPr lang="id-ID" sz="2400" dirty="0" smtClean="0">
                <a:solidFill>
                  <a:srgbClr val="000000"/>
                </a:solidFill>
              </a:rPr>
              <a:t>diskonto diperlukan karena satu dolar yang diterima saat ini dianggap lebih berharga dari satu diterima di masa depan. </a:t>
            </a:r>
          </a:p>
          <a:p>
            <a:r>
              <a:rPr lang="id-ID" sz="2400" dirty="0" smtClean="0">
                <a:solidFill>
                  <a:srgbClr val="000000"/>
                </a:solidFill>
              </a:rPr>
              <a:t>Discounting diperlukan agar perbandingan nilai </a:t>
            </a:r>
            <a:r>
              <a:rPr lang="sv-SE" sz="2400" dirty="0" smtClean="0">
                <a:solidFill>
                  <a:srgbClr val="000000"/>
                </a:solidFill>
              </a:rPr>
              <a:t>moneter antar kini dan mendatang menjadi</a:t>
            </a:r>
            <a:r>
              <a:rPr lang="id-ID" sz="2400" dirty="0" smtClean="0">
                <a:solidFill>
                  <a:srgbClr val="000000"/>
                </a:solidFill>
              </a:rPr>
              <a:t> </a:t>
            </a:r>
            <a:r>
              <a:rPr lang="sv-SE" sz="2400" dirty="0" smtClean="0">
                <a:solidFill>
                  <a:srgbClr val="000000"/>
                </a:solidFill>
              </a:rPr>
              <a:t>setara</a:t>
            </a:r>
            <a:r>
              <a:rPr lang="id-ID" sz="2400" dirty="0" smtClean="0">
                <a:solidFill>
                  <a:srgbClr val="000000"/>
                </a:solidFill>
              </a:rPr>
              <a:t> (</a:t>
            </a:r>
            <a:r>
              <a:rPr lang="id-ID" sz="2400" i="1" dirty="0" smtClean="0">
                <a:solidFill>
                  <a:srgbClr val="000000"/>
                </a:solidFill>
              </a:rPr>
              <a:t>indifferent)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57356" y="0"/>
            <a:ext cx="6934200" cy="715963"/>
          </a:xfrm>
        </p:spPr>
        <p:txBody>
          <a:bodyPr/>
          <a:lstStyle/>
          <a:p>
            <a:r>
              <a:rPr lang="id-ID" sz="4000" dirty="0" smtClean="0"/>
              <a:t>The Reasons?????</a:t>
            </a:r>
            <a:endParaRPr lang="en-US" sz="4000" dirty="0"/>
          </a:p>
        </p:txBody>
      </p:sp>
      <p:sp>
        <p:nvSpPr>
          <p:cNvPr id="60419" name="Rectangle 3"/>
          <p:cNvSpPr>
            <a:spLocks noGrp="1" noChangeArrowheads="1"/>
          </p:cNvSpPr>
          <p:nvPr>
            <p:ph type="body" idx="1"/>
          </p:nvPr>
        </p:nvSpPr>
        <p:spPr>
          <a:xfrm>
            <a:off x="1571604" y="1285860"/>
            <a:ext cx="7572396" cy="5572140"/>
          </a:xfrm>
        </p:spPr>
        <p:txBody>
          <a:bodyPr/>
          <a:lstStyle/>
          <a:p>
            <a:r>
              <a:rPr lang="id-ID" sz="2400" dirty="0" smtClean="0">
                <a:solidFill>
                  <a:srgbClr val="000000"/>
                </a:solidFill>
              </a:rPr>
              <a:t>Alasan utama menerapkan tingkat diskonto yang positif:</a:t>
            </a:r>
          </a:p>
          <a:p>
            <a:r>
              <a:rPr lang="id-ID" sz="2400" dirty="0" smtClean="0">
                <a:solidFill>
                  <a:srgbClr val="000000"/>
                </a:solidFill>
              </a:rPr>
              <a:t>Pertama, tingkat positif inflasi mengurangi daya beli </a:t>
            </a:r>
            <a:r>
              <a:rPr lang="en-US" sz="2400" dirty="0" err="1" smtClean="0">
                <a:solidFill>
                  <a:srgbClr val="000000"/>
                </a:solidFill>
              </a:rPr>
              <a:t>nilai</a:t>
            </a:r>
            <a:r>
              <a:rPr lang="en-US" sz="2400" dirty="0" smtClean="0">
                <a:solidFill>
                  <a:srgbClr val="000000"/>
                </a:solidFill>
              </a:rPr>
              <a:t> </a:t>
            </a:r>
            <a:r>
              <a:rPr lang="en-US" sz="2400" dirty="0" err="1" smtClean="0">
                <a:solidFill>
                  <a:srgbClr val="000000"/>
                </a:solidFill>
              </a:rPr>
              <a:t>uang</a:t>
            </a:r>
            <a:r>
              <a:rPr lang="id-ID" sz="2400" dirty="0" smtClean="0">
                <a:solidFill>
                  <a:srgbClr val="000000"/>
                </a:solidFill>
              </a:rPr>
              <a:t> </a:t>
            </a:r>
            <a:r>
              <a:rPr lang="en-US" sz="2400" dirty="0" smtClean="0">
                <a:solidFill>
                  <a:srgbClr val="000000"/>
                </a:solidFill>
              </a:rPr>
              <a:t>(</a:t>
            </a:r>
            <a:r>
              <a:rPr lang="en-US" sz="2400" dirty="0" err="1" smtClean="0">
                <a:solidFill>
                  <a:srgbClr val="000000"/>
                </a:solidFill>
              </a:rPr>
              <a:t>Rp</a:t>
            </a:r>
            <a:r>
              <a:rPr lang="en-US" sz="2400" dirty="0" smtClean="0">
                <a:solidFill>
                  <a:srgbClr val="000000"/>
                </a:solidFill>
              </a:rPr>
              <a:t>) </a:t>
            </a:r>
            <a:r>
              <a:rPr lang="id-ID" sz="2400" dirty="0" smtClean="0">
                <a:solidFill>
                  <a:srgbClr val="000000"/>
                </a:solidFill>
              </a:rPr>
              <a:t>dari </a:t>
            </a:r>
            <a:r>
              <a:rPr lang="id-ID" sz="2400" dirty="0" smtClean="0">
                <a:solidFill>
                  <a:srgbClr val="000000"/>
                </a:solidFill>
              </a:rPr>
              <a:t>waktu ke waktu. </a:t>
            </a:r>
          </a:p>
          <a:p>
            <a:r>
              <a:rPr lang="id-ID" sz="2400" dirty="0" smtClean="0">
                <a:solidFill>
                  <a:srgbClr val="000000"/>
                </a:solidFill>
              </a:rPr>
              <a:t>Kedua, </a:t>
            </a:r>
            <a:r>
              <a:rPr lang="en-US" sz="2400" dirty="0" err="1" smtClean="0">
                <a:solidFill>
                  <a:srgbClr val="000000"/>
                </a:solidFill>
              </a:rPr>
              <a:t>nilai</a:t>
            </a:r>
            <a:r>
              <a:rPr lang="en-US" sz="2400" dirty="0" smtClean="0">
                <a:solidFill>
                  <a:srgbClr val="000000"/>
                </a:solidFill>
              </a:rPr>
              <a:t> </a:t>
            </a:r>
            <a:r>
              <a:rPr lang="en-US" sz="2400" dirty="0" err="1" smtClean="0">
                <a:solidFill>
                  <a:srgbClr val="000000"/>
                </a:solidFill>
              </a:rPr>
              <a:t>uang</a:t>
            </a:r>
            <a:r>
              <a:rPr lang="en-US" sz="2400" dirty="0" smtClean="0">
                <a:solidFill>
                  <a:srgbClr val="000000"/>
                </a:solidFill>
              </a:rPr>
              <a:t> (</a:t>
            </a:r>
            <a:r>
              <a:rPr lang="en-US" sz="2400" dirty="0" err="1" smtClean="0">
                <a:solidFill>
                  <a:srgbClr val="000000"/>
                </a:solidFill>
              </a:rPr>
              <a:t>Rp</a:t>
            </a:r>
            <a:r>
              <a:rPr lang="en-US" sz="2400" dirty="0" smtClean="0">
                <a:solidFill>
                  <a:srgbClr val="000000"/>
                </a:solidFill>
              </a:rPr>
              <a:t>)</a:t>
            </a:r>
            <a:r>
              <a:rPr lang="id-ID" sz="2400" dirty="0" smtClean="0">
                <a:solidFill>
                  <a:srgbClr val="000000"/>
                </a:solidFill>
              </a:rPr>
              <a:t> </a:t>
            </a:r>
            <a:r>
              <a:rPr lang="id-ID" sz="2400" dirty="0" smtClean="0">
                <a:solidFill>
                  <a:srgbClr val="000000"/>
                </a:solidFill>
              </a:rPr>
              <a:t>dapat diinvestasikan hari ini, mendapatkan tingkat pengembalian yang positif. </a:t>
            </a:r>
          </a:p>
          <a:p>
            <a:r>
              <a:rPr lang="id-ID" sz="2400" dirty="0" smtClean="0">
                <a:solidFill>
                  <a:srgbClr val="000000"/>
                </a:solidFill>
              </a:rPr>
              <a:t>Ketiga, ada ketidakpastian seputar kemampuan untuk memperoleh pendapatan masa depan yang dijanjikan. Artinya, ada risiko bahwa manfaat masa depan (misalnya, hasil tangkapan ikan ditingkatkan) tidak akan pernah terwujud. </a:t>
            </a:r>
          </a:p>
          <a:p>
            <a:pPr>
              <a:buNone/>
            </a:pPr>
            <a:endParaRPr lang="id-ID" sz="2400" dirty="0" smtClean="0"/>
          </a:p>
          <a:p>
            <a:pPr>
              <a:buNone/>
            </a:pPr>
            <a:r>
              <a:rPr lang="id-ID" sz="2400" dirty="0" smtClean="0"/>
              <a:t>	</a:t>
            </a:r>
            <a:endParaRPr lang="en-US" sz="2400" dirty="0" smtClean="0">
              <a:solidFill>
                <a:srgbClr val="0000CC"/>
              </a:solidFill>
            </a:endParaRPr>
          </a:p>
          <a:p>
            <a:pPr>
              <a:lnSpc>
                <a:spcPct val="80000"/>
              </a:lnSpc>
            </a:pP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24 7">
      <a:dk1>
        <a:srgbClr val="4D4D4D"/>
      </a:dk1>
      <a:lt1>
        <a:srgbClr val="FFFFFF"/>
      </a:lt1>
      <a:dk2>
        <a:srgbClr val="4D4D4D"/>
      </a:dk2>
      <a:lt2>
        <a:srgbClr val="B25800"/>
      </a:lt2>
      <a:accent1>
        <a:srgbClr val="FF9A00"/>
      </a:accent1>
      <a:accent2>
        <a:srgbClr val="1A2836"/>
      </a:accent2>
      <a:accent3>
        <a:srgbClr val="FFFFFF"/>
      </a:accent3>
      <a:accent4>
        <a:srgbClr val="404040"/>
      </a:accent4>
      <a:accent5>
        <a:srgbClr val="FFCAAA"/>
      </a:accent5>
      <a:accent6>
        <a:srgbClr val="162330"/>
      </a:accent6>
      <a:hlink>
        <a:srgbClr val="F98832"/>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B25800"/>
        </a:lt2>
        <a:accent1>
          <a:srgbClr val="FF9A00"/>
        </a:accent1>
        <a:accent2>
          <a:srgbClr val="1A2836"/>
        </a:accent2>
        <a:accent3>
          <a:srgbClr val="FFFFFF"/>
        </a:accent3>
        <a:accent4>
          <a:srgbClr val="404040"/>
        </a:accent4>
        <a:accent5>
          <a:srgbClr val="FFCAAA"/>
        </a:accent5>
        <a:accent6>
          <a:srgbClr val="162330"/>
        </a:accent6>
        <a:hlink>
          <a:srgbClr val="F9883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415</TotalTime>
  <Words>862</Words>
  <Application>Microsoft Office PowerPoint</Application>
  <PresentationFormat>On-screen Show (4:3)</PresentationFormat>
  <Paragraphs>84</Paragraphs>
  <Slides>14</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powerpoint-template</vt:lpstr>
      <vt:lpstr>Equation</vt:lpstr>
      <vt:lpstr>MK PENILAIAN EKONOMI KERUSAKAN SDAL</vt:lpstr>
      <vt:lpstr>Slide 2</vt:lpstr>
      <vt:lpstr>Ganti Rugi dalam Kerusakan Lingkungan</vt:lpstr>
      <vt:lpstr>Slide 4</vt:lpstr>
      <vt:lpstr>PERANAN DISCOUNTING DALAM ANALISIS KERUSAKAN LINGKUNGAN</vt:lpstr>
      <vt:lpstr>The Importance of Discounting (1)</vt:lpstr>
      <vt:lpstr>The Importance of Discounting (2)</vt:lpstr>
      <vt:lpstr>The Importance of Discounting (3)</vt:lpstr>
      <vt:lpstr>The Reasons?????</vt:lpstr>
      <vt:lpstr>Present Value (1)</vt:lpstr>
      <vt:lpstr>CONCLUSION</vt:lpstr>
      <vt:lpstr>Slide 12</vt:lpstr>
      <vt:lpstr> Contoh Soal</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TOSHIBA</dc:creator>
  <cp:lastModifiedBy>TOSHIBA</cp:lastModifiedBy>
  <cp:revision>42</cp:revision>
  <dcterms:created xsi:type="dcterms:W3CDTF">2012-03-13T08:14:11Z</dcterms:created>
  <dcterms:modified xsi:type="dcterms:W3CDTF">2013-11-18T23:39:59Z</dcterms:modified>
</cp:coreProperties>
</file>